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4"/>
  </p:notesMasterIdLst>
  <p:sldIdLst>
    <p:sldId id="44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5" r:id="rId18"/>
    <p:sldId id="277" r:id="rId19"/>
    <p:sldId id="278" r:id="rId20"/>
    <p:sldId id="279" r:id="rId21"/>
    <p:sldId id="273" r:id="rId22"/>
    <p:sldId id="274" r:id="rId23"/>
    <p:sldId id="280" r:id="rId24"/>
    <p:sldId id="281" r:id="rId25"/>
    <p:sldId id="285" r:id="rId26"/>
    <p:sldId id="282" r:id="rId27"/>
    <p:sldId id="286" r:id="rId28"/>
    <p:sldId id="287" r:id="rId29"/>
    <p:sldId id="283" r:id="rId30"/>
    <p:sldId id="288" r:id="rId31"/>
    <p:sldId id="284" r:id="rId32"/>
    <p:sldId id="289" r:id="rId33"/>
    <p:sldId id="418" r:id="rId34"/>
    <p:sldId id="425" r:id="rId35"/>
    <p:sldId id="426" r:id="rId36"/>
    <p:sldId id="427" r:id="rId37"/>
    <p:sldId id="417" r:id="rId38"/>
    <p:sldId id="419" r:id="rId39"/>
    <p:sldId id="420" r:id="rId40"/>
    <p:sldId id="422" r:id="rId41"/>
    <p:sldId id="421" r:id="rId42"/>
    <p:sldId id="441" r:id="rId43"/>
    <p:sldId id="442" r:id="rId44"/>
    <p:sldId id="291" r:id="rId45"/>
    <p:sldId id="443" r:id="rId46"/>
    <p:sldId id="444" r:id="rId47"/>
    <p:sldId id="292" r:id="rId48"/>
    <p:sldId id="409" r:id="rId49"/>
    <p:sldId id="410" r:id="rId50"/>
    <p:sldId id="415" r:id="rId51"/>
    <p:sldId id="423" r:id="rId52"/>
    <p:sldId id="416" r:id="rId53"/>
    <p:sldId id="424" r:id="rId54"/>
    <p:sldId id="428" r:id="rId55"/>
    <p:sldId id="294" r:id="rId56"/>
    <p:sldId id="295" r:id="rId57"/>
    <p:sldId id="296" r:id="rId58"/>
    <p:sldId id="301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7" r:id="rId73"/>
    <p:sldId id="318" r:id="rId74"/>
    <p:sldId id="319" r:id="rId75"/>
    <p:sldId id="320" r:id="rId76"/>
    <p:sldId id="321" r:id="rId77"/>
    <p:sldId id="322" r:id="rId78"/>
    <p:sldId id="302" r:id="rId79"/>
    <p:sldId id="330" r:id="rId80"/>
    <p:sldId id="323" r:id="rId81"/>
    <p:sldId id="324" r:id="rId82"/>
    <p:sldId id="325" r:id="rId83"/>
    <p:sldId id="326" r:id="rId84"/>
    <p:sldId id="327" r:id="rId85"/>
    <p:sldId id="329" r:id="rId86"/>
    <p:sldId id="328" r:id="rId87"/>
    <p:sldId id="331" r:id="rId88"/>
    <p:sldId id="335" r:id="rId89"/>
    <p:sldId id="336" r:id="rId90"/>
    <p:sldId id="337" r:id="rId91"/>
    <p:sldId id="380" r:id="rId92"/>
    <p:sldId id="381" r:id="rId93"/>
    <p:sldId id="383" r:id="rId94"/>
    <p:sldId id="382" r:id="rId95"/>
    <p:sldId id="332" r:id="rId96"/>
    <p:sldId id="438" r:id="rId97"/>
    <p:sldId id="439" r:id="rId98"/>
    <p:sldId id="429" r:id="rId99"/>
    <p:sldId id="430" r:id="rId100"/>
    <p:sldId id="431" r:id="rId101"/>
    <p:sldId id="351" r:id="rId102"/>
    <p:sldId id="353" r:id="rId103"/>
    <p:sldId id="355" r:id="rId104"/>
    <p:sldId id="354" r:id="rId105"/>
    <p:sldId id="356" r:id="rId106"/>
    <p:sldId id="357" r:id="rId107"/>
    <p:sldId id="358" r:id="rId108"/>
    <p:sldId id="359" r:id="rId109"/>
    <p:sldId id="360" r:id="rId110"/>
    <p:sldId id="362" r:id="rId111"/>
    <p:sldId id="363" r:id="rId112"/>
    <p:sldId id="364" r:id="rId113"/>
    <p:sldId id="365" r:id="rId114"/>
    <p:sldId id="361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412" r:id="rId126"/>
    <p:sldId id="413" r:id="rId127"/>
    <p:sldId id="333" r:id="rId128"/>
    <p:sldId id="437" r:id="rId129"/>
    <p:sldId id="433" r:id="rId130"/>
    <p:sldId id="435" r:id="rId131"/>
    <p:sldId id="436" r:id="rId132"/>
    <p:sldId id="434" r:id="rId133"/>
    <p:sldId id="376" r:id="rId134"/>
    <p:sldId id="384" r:id="rId135"/>
    <p:sldId id="385" r:id="rId136"/>
    <p:sldId id="386" r:id="rId137"/>
    <p:sldId id="387" r:id="rId138"/>
    <p:sldId id="377" r:id="rId139"/>
    <p:sldId id="379" r:id="rId140"/>
    <p:sldId id="388" r:id="rId141"/>
    <p:sldId id="389" r:id="rId142"/>
    <p:sldId id="340" r:id="rId143"/>
    <p:sldId id="341" r:id="rId144"/>
    <p:sldId id="342" r:id="rId145"/>
    <p:sldId id="343" r:id="rId146"/>
    <p:sldId id="344" r:id="rId147"/>
    <p:sldId id="345" r:id="rId148"/>
    <p:sldId id="346" r:id="rId149"/>
    <p:sldId id="347" r:id="rId150"/>
    <p:sldId id="348" r:id="rId151"/>
    <p:sldId id="349" r:id="rId152"/>
    <p:sldId id="440" r:id="rId153"/>
    <p:sldId id="350" r:id="rId154"/>
    <p:sldId id="390" r:id="rId155"/>
    <p:sldId id="391" r:id="rId156"/>
    <p:sldId id="392" r:id="rId157"/>
    <p:sldId id="393" r:id="rId158"/>
    <p:sldId id="394" r:id="rId159"/>
    <p:sldId id="395" r:id="rId160"/>
    <p:sldId id="396" r:id="rId161"/>
    <p:sldId id="397" r:id="rId162"/>
    <p:sldId id="398" r:id="rId163"/>
    <p:sldId id="399" r:id="rId164"/>
    <p:sldId id="400" r:id="rId165"/>
    <p:sldId id="401" r:id="rId166"/>
    <p:sldId id="402" r:id="rId167"/>
    <p:sldId id="403" r:id="rId168"/>
    <p:sldId id="404" r:id="rId169"/>
    <p:sldId id="405" r:id="rId170"/>
    <p:sldId id="406" r:id="rId171"/>
    <p:sldId id="407" r:id="rId172"/>
    <p:sldId id="408" r:id="rId17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06" autoAdjust="0"/>
    <p:restoredTop sz="75704" autoAdjust="0"/>
  </p:normalViewPr>
  <p:slideViewPr>
    <p:cSldViewPr>
      <p:cViewPr>
        <p:scale>
          <a:sx n="110" d="100"/>
          <a:sy n="110" d="100"/>
        </p:scale>
        <p:origin x="84" y="4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presProps" Target="pres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FC087-7162-4770-A6D2-4D97C80AEE25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50CE5-56D0-4145-853F-D192956D5F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이해를 돕기 위해 비유를 해서 말씀 드리자면 </a:t>
            </a:r>
            <a:r>
              <a:rPr lang="ko-KR" altLang="en-US" dirty="0" err="1" smtClean="0"/>
              <a:t>어드민은</a:t>
            </a:r>
            <a:r>
              <a:rPr lang="ko-KR" altLang="en-US" dirty="0" smtClean="0"/>
              <a:t> 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테이블 이고 비즈니스</a:t>
            </a:r>
            <a:r>
              <a:rPr lang="ko-KR" altLang="en-US" baseline="0" dirty="0" smtClean="0"/>
              <a:t>는 테이블에 들어가는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 테이블에 존재하는 하나의 </a:t>
            </a:r>
            <a:r>
              <a:rPr lang="en-US" altLang="ko-KR" baseline="0" dirty="0" smtClean="0"/>
              <a:t>Row</a:t>
            </a:r>
            <a:r>
              <a:rPr lang="ko-KR" altLang="en-US" baseline="0" dirty="0" smtClean="0"/>
              <a:t>라고 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Tree</a:t>
            </a:r>
            <a:r>
              <a:rPr lang="en-US" altLang="ko-KR" baseline="0" dirty="0" smtClean="0"/>
              <a:t> Detail </a:t>
            </a:r>
            <a:r>
              <a:rPr lang="ko-KR" altLang="en-US" baseline="0" dirty="0" smtClean="0"/>
              <a:t>하게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예를 들어 교실을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라고 하면 이 교실을 구성하기 위해 책상이 필요합니다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책상 하나하나를 교실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에 연결해 상관 관계를 표현 할 수 도 있지만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그렇게 하면 중복연결이 되어 복잡할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대신 상관관계에 </a:t>
            </a:r>
            <a:r>
              <a:rPr lang="en-US" altLang="ko-KR" dirty="0" smtClean="0"/>
              <a:t>Attribute</a:t>
            </a:r>
            <a:r>
              <a:rPr lang="ko-KR" altLang="en-US" dirty="0" smtClean="0"/>
              <a:t> </a:t>
            </a:r>
            <a:r>
              <a:rPr lang="en-US" altLang="ko-KR" dirty="0" smtClean="0"/>
              <a:t>Quantity</a:t>
            </a:r>
            <a:r>
              <a:rPr lang="ko-KR" altLang="en-US" dirty="0" smtClean="0"/>
              <a:t>라는 속성을 넣어 심플하게 교실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에 연결되어 있는 책상이라는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의 개수를 지정할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Part</a:t>
            </a:r>
            <a:r>
              <a:rPr lang="ko-KR" altLang="en-US" dirty="0" smtClean="0"/>
              <a:t>라는 추상 타입이 있습니다 이 파트에는 어트리뷰트로 코스트 소스 </a:t>
            </a:r>
            <a:r>
              <a:rPr lang="ko-KR" altLang="en-US" dirty="0" err="1" smtClean="0"/>
              <a:t>웨이트를</a:t>
            </a:r>
            <a:r>
              <a:rPr lang="ko-KR" altLang="en-US" dirty="0" smtClean="0"/>
              <a:t> 가지고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Part</a:t>
            </a:r>
            <a:r>
              <a:rPr lang="ko-KR" altLang="en-US" baseline="0" dirty="0" smtClean="0"/>
              <a:t>를 상속 받아서 만든 시스템 박스라는 </a:t>
            </a:r>
            <a:r>
              <a:rPr lang="ko-KR" altLang="en-US" baseline="0" dirty="0" err="1" smtClean="0"/>
              <a:t>차일드</a:t>
            </a:r>
            <a:r>
              <a:rPr lang="ko-KR" altLang="en-US" baseline="0" dirty="0" smtClean="0"/>
              <a:t> 타입을 보시면 부모 파트의 </a:t>
            </a:r>
            <a:r>
              <a:rPr lang="ko-KR" altLang="en-US" baseline="0" dirty="0" err="1" smtClean="0"/>
              <a:t>어트리뷰트인</a:t>
            </a:r>
            <a:r>
              <a:rPr lang="ko-KR" altLang="en-US" baseline="0" dirty="0" smtClean="0"/>
              <a:t> 코스트 소스 </a:t>
            </a:r>
            <a:r>
              <a:rPr lang="ko-KR" altLang="en-US" baseline="0" dirty="0" err="1" smtClean="0"/>
              <a:t>웨이트를</a:t>
            </a:r>
            <a:r>
              <a:rPr lang="ko-KR" altLang="en-US" baseline="0" dirty="0" smtClean="0"/>
              <a:t> 가지고 있고 시스템 박스 타입에만 정의된 </a:t>
            </a:r>
            <a:r>
              <a:rPr lang="ko-KR" altLang="en-US" baseline="0" dirty="0" err="1" smtClean="0"/>
              <a:t>시피유</a:t>
            </a:r>
            <a:r>
              <a:rPr lang="ko-KR" altLang="en-US" baseline="0" dirty="0" smtClean="0"/>
              <a:t> 스피드 </a:t>
            </a:r>
            <a:r>
              <a:rPr lang="ko-KR" altLang="en-US" baseline="0" dirty="0" err="1" smtClean="0"/>
              <a:t>시피유</a:t>
            </a:r>
            <a:r>
              <a:rPr lang="ko-KR" altLang="en-US" baseline="0" dirty="0" smtClean="0"/>
              <a:t> 모델이라는 추가 </a:t>
            </a:r>
            <a:r>
              <a:rPr lang="ko-KR" altLang="en-US" baseline="0" dirty="0" err="1" smtClean="0"/>
              <a:t>어트리뷰트를</a:t>
            </a:r>
            <a:r>
              <a:rPr lang="ko-KR" altLang="en-US" baseline="0" dirty="0" smtClean="0"/>
              <a:t> 가지고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mod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Delete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50CE5-56D0-4145-853F-D192956D5F4A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58FB3-7C5C-47BD-8B54-32E7C3B2FFDB}" type="datetimeFigureOut">
              <a:rPr lang="ko-KR" altLang="en-US" smtClean="0"/>
              <a:pPr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5C78C-29F7-4721-BF3F-7541E25D49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730086245"/>
              </p:ext>
            </p:extLst>
          </p:nvPr>
        </p:nvGraphicFramePr>
        <p:xfrm>
          <a:off x="285720" y="571480"/>
          <a:ext cx="8352929" cy="5264038"/>
        </p:xfrm>
        <a:graphic>
          <a:graphicData uri="http://schemas.openxmlformats.org/drawingml/2006/table">
            <a:tbl>
              <a:tblPr/>
              <a:tblGrid>
                <a:gridCol w="936104"/>
                <a:gridCol w="770026"/>
                <a:gridCol w="853065"/>
                <a:gridCol w="853065"/>
                <a:gridCol w="853065"/>
                <a:gridCol w="4087604"/>
              </a:tblGrid>
              <a:tr h="460108">
                <a:tc rowSpan="1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Enovi</a:t>
                      </a:r>
                      <a:r>
                        <a:rPr lang="en-US" altLang="ko-KR" sz="1400" b="1" i="1" baseline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</a:t>
                      </a:r>
                      <a:r>
                        <a:rPr lang="en-US" altLang="ko-KR" sz="1400" b="1" i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ko-KR" sz="1400" b="1" i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Programming Guide</a:t>
                      </a:r>
                      <a:endParaRPr lang="en-US" altLang="ko-KR" sz="1400" b="1" i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 sz="1400" b="1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Day1</a:t>
                      </a:r>
                      <a:endParaRPr lang="en-US" altLang="ko-KR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Start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End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Length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Topic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447120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10:00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11:00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The User Interface of the Business Process Applications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Overview in the Schema (Business</a:t>
                      </a:r>
                      <a:r>
                        <a:rPr lang="en-US" altLang="ko-KR" sz="900" baseline="0" dirty="0" smtClean="0"/>
                        <a:t> Data Model)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7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11:00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12:00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Using Matrix Query Language(MQL)</a:t>
                      </a: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6517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>
                          <a:effectLst/>
                        </a:rPr>
                        <a:t>12:00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13:00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Lunch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66523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13:00</a:t>
                      </a: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14:30</a:t>
                      </a: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1:30</a:t>
                      </a: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effectLst/>
                        </a:rPr>
                        <a:t>Practice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effectLst/>
                        </a:rPr>
                        <a:t> MQL</a:t>
                      </a:r>
                      <a:endParaRPr lang="en-US" altLang="ko-KR" sz="90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719"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14:30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15:00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0:30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effectLst/>
                        </a:rPr>
                        <a:t>break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30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15:00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17:00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2:00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effectLst/>
                        </a:rPr>
                        <a:t>User Interface</a:t>
                      </a: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78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1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Day2</a:t>
                      </a:r>
                      <a:endParaRPr lang="en-US" altLang="ko-KR" sz="14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10:00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12:00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2:00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Menu and Commands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effectLst/>
                        </a:rPr>
                        <a:t>Practice</a:t>
                      </a:r>
                      <a:r>
                        <a:rPr lang="en-US" altLang="ko-KR" sz="9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ko-KR" altLang="en-US" sz="900" dirty="0" smtClean="0"/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71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1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12:00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13:00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Lunch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071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1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13:00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15:00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2:00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effectLst/>
                        </a:rPr>
                        <a:t>WebForm</a:t>
                      </a:r>
                      <a:r>
                        <a:rPr lang="en-US" altLang="ko-KR" sz="900" baseline="0" dirty="0" smtClean="0">
                          <a:effectLst/>
                        </a:rPr>
                        <a:t> &amp; Power View(Portal &amp; Channel)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71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1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15:00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15:30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0:30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break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071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1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15:30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17:30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</a:rPr>
                        <a:t>2:00</a:t>
                      </a:r>
                      <a:endParaRPr lang="en-US" sz="900" dirty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</a:rPr>
                        <a:t>Tables &amp; JPO &amp;</a:t>
                      </a:r>
                      <a:r>
                        <a:rPr lang="en-US" altLang="ko-KR" sz="900" baseline="0" dirty="0" smtClean="0">
                          <a:effectLst/>
                        </a:rPr>
                        <a:t> Trigger</a:t>
                      </a:r>
                      <a:endParaRPr lang="en-US" altLang="ko-KR" sz="900" dirty="0" smtClean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5955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1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Day3</a:t>
                      </a:r>
                      <a:endParaRPr lang="en-US" altLang="ko-KR" sz="14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900" b="0" i="0" dirty="0" smtClean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Practice</a:t>
                      </a:r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i="0" dirty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effectLst/>
                      </a:endParaRPr>
                    </a:p>
                  </a:txBody>
                  <a:tcPr marL="63716" marR="6371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Types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/>
              <a:t>모든 동일한 </a:t>
            </a:r>
            <a:r>
              <a:rPr lang="en-US" altLang="ko-KR" sz="1600" dirty="0" smtClean="0"/>
              <a:t>Type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는 동일한 </a:t>
            </a:r>
            <a:r>
              <a:rPr lang="en-US" altLang="ko-KR" sz="1600" dirty="0" smtClean="0"/>
              <a:t>Attribute </a:t>
            </a:r>
            <a:r>
              <a:rPr lang="ko-KR" altLang="en-US" sz="1600" dirty="0" smtClean="0"/>
              <a:t>구성을 가진다</a:t>
            </a:r>
            <a:endParaRPr lang="en-US" altLang="ko-KR" sz="1600" dirty="0" smtClean="0"/>
          </a:p>
          <a:p>
            <a:pPr>
              <a:buFontTx/>
              <a:buChar char="-"/>
            </a:pPr>
            <a:r>
              <a:rPr lang="ko-KR" altLang="en-US" sz="1600" dirty="0" smtClean="0"/>
              <a:t>하지만 다른 값을 가질 수 있다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500174"/>
            <a:ext cx="49530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(Menu &amp; Command)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590116"/>
            <a:ext cx="6572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Properties (</a:t>
            </a:r>
            <a:r>
              <a:rPr lang="en-US" altLang="ko-KR" sz="1600" dirty="0" err="1" smtClean="0"/>
              <a:t>emxProgramCentralStringResource.properties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추가</a:t>
            </a:r>
            <a:r>
              <a:rPr lang="en-US" altLang="ko-KR" sz="1600" dirty="0" smtClean="0"/>
              <a:t>)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28596" y="1000108"/>
          <a:ext cx="8286808" cy="232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037"/>
                <a:gridCol w="530277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</a:tr>
              <a:tr h="1507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emxProgramCentral.Menu.ToDoListActions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ToDoListActions</a:t>
                      </a:r>
                      <a:endParaRPr lang="ko-KR" altLang="en-US" sz="11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emxProgramCentral.Command.ToDoList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ToDoList</a:t>
                      </a:r>
                      <a:endParaRPr lang="ko-KR" altLang="en-US" sz="11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emxProgramCentral.Command.ToDoListCreate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ToDoList</a:t>
                      </a:r>
                      <a:r>
                        <a:rPr lang="en-US" altLang="ko-KR" sz="1100" baseline="0" dirty="0" smtClean="0"/>
                        <a:t> Create</a:t>
                      </a:r>
                      <a:endParaRPr lang="ko-KR" altLang="en-US" sz="1100" dirty="0"/>
                    </a:p>
                  </a:txBody>
                  <a:tcPr/>
                </a:tc>
              </a:tr>
              <a:tr h="690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emxProgramCentral.Command.ToDoListDelete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ToDoList</a:t>
                      </a:r>
                      <a:r>
                        <a:rPr lang="en-US" altLang="ko-KR" sz="1100" dirty="0" smtClean="0"/>
                        <a:t> Delete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생성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상세보기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Search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사용하기 사용한다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Mode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별로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Parameter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호출하는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Jsp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다르다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2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상세보기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 emxForm.jsp</a:t>
            </a:r>
          </a:p>
          <a:p>
            <a:pPr lvl="2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 : emxCreate.jsp</a:t>
            </a:r>
          </a:p>
          <a:p>
            <a:pPr lvl="2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 : emxFormEditDisplay.jsp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Table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과 달리 데이터 조회를 위한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jpo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존재하지 않고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emxForm.jsp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objectId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전달받아 해당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중심으로 데이터를 조회한다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단 생성시에는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ObjectId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필요없다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300432"/>
            <a:ext cx="28575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2928934"/>
            <a:ext cx="3800467" cy="371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428868"/>
            <a:ext cx="60198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그룹 8"/>
          <p:cNvGrpSpPr/>
          <p:nvPr/>
        </p:nvGrpSpPr>
        <p:grpSpPr>
          <a:xfrm>
            <a:off x="428625" y="1285875"/>
            <a:ext cx="8143875" cy="5072063"/>
            <a:chOff x="428625" y="1285875"/>
            <a:chExt cx="8143875" cy="5072063"/>
          </a:xfrm>
        </p:grpSpPr>
        <p:sp>
          <p:nvSpPr>
            <p:cNvPr id="10" name="직사각형 9"/>
            <p:cNvSpPr/>
            <p:nvPr/>
          </p:nvSpPr>
          <p:spPr>
            <a:xfrm>
              <a:off x="428625" y="1285875"/>
              <a:ext cx="17145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/>
                <a:t>emxForm.jsp </a:t>
              </a:r>
              <a:r>
                <a:rPr kumimoji="0" lang="ko-KR" altLang="en-US" sz="1400" b="1" dirty="0"/>
                <a:t>호출</a:t>
              </a:r>
              <a:endParaRPr kumimoji="0" lang="en-US" altLang="ko-KR" sz="1400" b="1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100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 err="1"/>
                <a:t>emxForm.jsp?form</a:t>
              </a:r>
              <a:r>
                <a:rPr kumimoji="0" lang="en-US" altLang="ko-KR" sz="1100" dirty="0"/>
                <a:t>=</a:t>
              </a:r>
              <a:r>
                <a:rPr kumimoji="0" lang="en-US" altLang="ko-KR" sz="1100" dirty="0" err="1"/>
                <a:t>XXXX&amp;objectId</a:t>
              </a:r>
              <a:r>
                <a:rPr kumimoji="0" lang="en-US" altLang="ko-KR" sz="1100" dirty="0"/>
                <a:t>=</a:t>
              </a:r>
              <a:r>
                <a:rPr kumimoji="0" lang="en-US" altLang="ko-KR" sz="1100" dirty="0" err="1"/>
                <a:t>xx.xx.xx.x</a:t>
              </a:r>
              <a:endParaRPr kumimoji="0"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3313" y="1285875"/>
              <a:ext cx="17145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/>
                <a:t>Form </a:t>
              </a:r>
              <a:r>
                <a:rPr kumimoji="0" lang="ko-KR" altLang="en-US" sz="1400" b="1" dirty="0"/>
                <a:t>조회 </a:t>
              </a:r>
              <a:endParaRPr kumimoji="0" lang="en-US" altLang="ko-KR" sz="11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858000" y="1285875"/>
              <a:ext cx="17145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/>
                <a:t>BUSINESS OBJECT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100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/>
                <a:t>Object id</a:t>
              </a:r>
              <a:r>
                <a:rPr kumimoji="0" lang="ko-KR" altLang="en-US" sz="1100" dirty="0"/>
                <a:t>가 존재하는 경우 </a:t>
              </a:r>
              <a:r>
                <a:rPr kumimoji="0" lang="en-US" altLang="ko-KR" sz="1100" dirty="0"/>
                <a:t>Business Object </a:t>
              </a:r>
              <a:r>
                <a:rPr kumimoji="0" lang="ko-KR" altLang="en-US" sz="1100" dirty="0"/>
                <a:t>조회</a:t>
              </a:r>
              <a:endParaRPr kumimoji="0" lang="en-US" altLang="ko-KR" sz="11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58000" y="4714875"/>
              <a:ext cx="17145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/>
                <a:t>Form </a:t>
              </a:r>
              <a:r>
                <a:rPr kumimoji="0" lang="ko-KR" altLang="en-US" sz="1400" b="1" dirty="0"/>
                <a:t>생성</a:t>
              </a:r>
              <a:endParaRPr kumimoji="0" lang="en-US" altLang="ko-KR" sz="1400" b="1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400" b="1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/>
                <a:t>조회된 </a:t>
              </a:r>
              <a:r>
                <a:rPr kumimoji="0" lang="en-US" altLang="ko-KR" sz="1100" dirty="0"/>
                <a:t>Form</a:t>
              </a:r>
              <a:r>
                <a:rPr kumimoji="0" lang="ko-KR" altLang="en-US" sz="1100" dirty="0"/>
                <a:t>에 </a:t>
              </a:r>
              <a:r>
                <a:rPr kumimoji="0" lang="en-US" altLang="ko-KR" sz="1100" dirty="0" err="1"/>
                <a:t>BusinessObject</a:t>
              </a:r>
              <a:r>
                <a:rPr kumimoji="0" lang="en-US" altLang="ko-KR" sz="1100" dirty="0"/>
                <a:t>  </a:t>
              </a:r>
              <a:r>
                <a:rPr kumimoji="0" lang="ko-KR" altLang="en-US" sz="1100" dirty="0"/>
                <a:t>기반으로  </a:t>
              </a:r>
              <a:r>
                <a:rPr kumimoji="0" lang="en-US" altLang="ko-KR" sz="1100" dirty="0"/>
                <a:t>Form </a:t>
              </a:r>
              <a:r>
                <a:rPr kumimoji="0" lang="ko-KR" altLang="en-US" sz="1100" dirty="0"/>
                <a:t>생성</a:t>
              </a:r>
              <a:r>
                <a:rPr kumimoji="0" lang="en-US" altLang="ko-KR" sz="1100" dirty="0"/>
                <a:t>.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14750" y="4714875"/>
              <a:ext cx="17145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/>
                <a:t>Field </a:t>
              </a:r>
              <a:r>
                <a:rPr kumimoji="0" lang="ko-KR" altLang="en-US" sz="1400" b="1" dirty="0"/>
                <a:t>생성</a:t>
              </a:r>
              <a:endParaRPr kumimoji="0" lang="en-US" altLang="ko-KR" sz="1400" b="1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400" b="1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/>
                <a:t>폼에 정의된 </a:t>
              </a:r>
              <a:r>
                <a:rPr kumimoji="0" lang="ko-KR" altLang="en-US" sz="1100" dirty="0" err="1"/>
                <a:t>컬럼을</a:t>
              </a:r>
              <a:r>
                <a:rPr kumimoji="0" lang="ko-KR" altLang="en-US" sz="1100" dirty="0"/>
                <a:t> 생성한다</a:t>
              </a:r>
              <a:r>
                <a:rPr kumimoji="0" lang="en-US" altLang="ko-KR" sz="1100" dirty="0"/>
                <a:t>.</a:t>
              </a:r>
            </a:p>
          </p:txBody>
        </p:sp>
        <p:cxnSp>
          <p:nvCxnSpPr>
            <p:cNvPr id="15" name="직선 화살표 연결선 14"/>
            <p:cNvCxnSpPr>
              <a:stCxn id="10" idx="3"/>
              <a:endCxn id="11" idx="1"/>
            </p:cNvCxnSpPr>
            <p:nvPr/>
          </p:nvCxnSpPr>
          <p:spPr>
            <a:xfrm>
              <a:off x="2143125" y="1857375"/>
              <a:ext cx="1500188" cy="1588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1" idx="3"/>
              <a:endCxn id="12" idx="1"/>
            </p:cNvCxnSpPr>
            <p:nvPr/>
          </p:nvCxnSpPr>
          <p:spPr>
            <a:xfrm>
              <a:off x="5357813" y="1857375"/>
              <a:ext cx="1500187" cy="1588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2"/>
              <a:endCxn id="13" idx="0"/>
            </p:cNvCxnSpPr>
            <p:nvPr/>
          </p:nvCxnSpPr>
          <p:spPr>
            <a:xfrm rot="5400000">
              <a:off x="6572250" y="3571875"/>
              <a:ext cx="2287588" cy="1588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3" idx="1"/>
              <a:endCxn id="14" idx="3"/>
            </p:cNvCxnSpPr>
            <p:nvPr/>
          </p:nvCxnSpPr>
          <p:spPr>
            <a:xfrm rot="10800000">
              <a:off x="5429250" y="5286375"/>
              <a:ext cx="1428750" cy="1588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4" idx="1"/>
            </p:cNvCxnSpPr>
            <p:nvPr/>
          </p:nvCxnSpPr>
          <p:spPr>
            <a:xfrm rot="10800000" flipV="1">
              <a:off x="2571750" y="5286375"/>
              <a:ext cx="1143000" cy="7938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642938" y="3140075"/>
              <a:ext cx="657225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ko-KR" altLang="en-US" sz="1200">
                  <a:latin typeface="맑은 고딕" pitchFamily="50" charset="-127"/>
                  <a:ea typeface="맑은 고딕" pitchFamily="50" charset="-127"/>
                </a:rPr>
                <a:t>기본적으로 </a:t>
              </a:r>
              <a:r>
                <a:rPr kumimoji="0" lang="en-US" altLang="ko-KR" sz="1200">
                  <a:latin typeface="맑은 고딕" pitchFamily="50" charset="-127"/>
                  <a:ea typeface="맑은 고딕" pitchFamily="50" charset="-127"/>
                </a:rPr>
                <a:t>emxForm</a:t>
              </a:r>
              <a:r>
                <a:rPr kumimoji="0" lang="ko-KR" altLang="en-US" sz="1200">
                  <a:latin typeface="맑은 고딕" pitchFamily="50" charset="-127"/>
                  <a:ea typeface="맑은 고딕" pitchFamily="50" charset="-127"/>
                </a:rPr>
                <a:t>은 </a:t>
              </a:r>
              <a:r>
                <a:rPr kumimoji="0" lang="en-US" altLang="ko-KR" sz="1200">
                  <a:latin typeface="맑은 고딕" pitchFamily="50" charset="-127"/>
                  <a:ea typeface="맑은 고딕" pitchFamily="50" charset="-127"/>
                </a:rPr>
                <a:t>objectId</a:t>
              </a:r>
              <a:r>
                <a:rPr kumimoji="0" lang="ko-KR" altLang="en-US" sz="1200">
                  <a:latin typeface="맑은 고딕" pitchFamily="50" charset="-127"/>
                  <a:ea typeface="맑은 고딕" pitchFamily="50" charset="-127"/>
                </a:rPr>
                <a:t>를 받아서 작동하며</a:t>
              </a:r>
              <a:r>
                <a:rPr kumimoji="0" lang="en-US" altLang="ko-KR" sz="1200">
                  <a:latin typeface="맑은 고딕" pitchFamily="50" charset="-127"/>
                  <a:ea typeface="맑은 고딕" pitchFamily="50" charset="-127"/>
                </a:rPr>
                <a:t>, emxCreate</a:t>
              </a:r>
              <a:r>
                <a:rPr kumimoji="0" lang="ko-KR" altLang="en-US" sz="1200">
                  <a:latin typeface="맑은 고딕" pitchFamily="50" charset="-127"/>
                  <a:ea typeface="맑은 고딕" pitchFamily="50" charset="-127"/>
                </a:rPr>
                <a:t>를 사용한 생성화면에서는 </a:t>
              </a:r>
              <a:r>
                <a:rPr kumimoji="0" lang="en-US" altLang="ko-KR" sz="1200">
                  <a:latin typeface="맑은 고딕" pitchFamily="50" charset="-127"/>
                  <a:ea typeface="맑은 고딕" pitchFamily="50" charset="-127"/>
                </a:rPr>
                <a:t>objectId</a:t>
              </a:r>
              <a:r>
                <a:rPr kumimoji="0" lang="ko-KR" altLang="en-US" sz="1200">
                  <a:latin typeface="맑은 고딕" pitchFamily="50" charset="-127"/>
                  <a:ea typeface="맑은 고딕" pitchFamily="50" charset="-127"/>
                </a:rPr>
                <a:t>가 필요없다</a:t>
              </a:r>
              <a:r>
                <a:rPr kumimoji="0" lang="en-US" altLang="ko-KR" sz="120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endParaRPr kumimoji="0" lang="en-US" altLang="ko-KR" sz="120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5813" y="4572000"/>
              <a:ext cx="1571625" cy="178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Configurable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123969"/>
            <a:ext cx="664845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Configurable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142984"/>
            <a:ext cx="53721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214422"/>
            <a:ext cx="6788413" cy="335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189" y="5031949"/>
          <a:ext cx="7142484" cy="13405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90414"/>
                <a:gridCol w="5952070"/>
              </a:tblGrid>
              <a:tr h="316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/>
                        <a:t>Name</a:t>
                      </a:r>
                      <a:endParaRPr lang="ko-KR" altLang="en-US" sz="1000" b="1" dirty="0"/>
                    </a:p>
                  </a:txBody>
                  <a:tcPr marL="78139" marR="78139" marT="39038" marB="3903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System</a:t>
                      </a:r>
                      <a:r>
                        <a:rPr lang="ko-KR" altLang="en-US" sz="1000" dirty="0" smtClean="0"/>
                        <a:t>에서 관리되는 </a:t>
                      </a:r>
                      <a:r>
                        <a:rPr lang="en-US" altLang="ko-KR" sz="1000" dirty="0" smtClean="0"/>
                        <a:t>WEB FORM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명칭</a:t>
                      </a:r>
                      <a:endParaRPr lang="ko-KR" altLang="en-US" sz="1000" dirty="0"/>
                    </a:p>
                  </a:txBody>
                  <a:tcPr marL="78139" marR="78139" marT="39038" marB="39038"/>
                </a:tc>
              </a:tr>
              <a:tr h="390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/>
                        <a:t>Type</a:t>
                      </a:r>
                      <a:endParaRPr lang="ko-KR" altLang="en-US" sz="1000" b="1" dirty="0"/>
                    </a:p>
                  </a:txBody>
                  <a:tcPr marL="78139" marR="78139" marT="39038" marB="390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Business Object Type </a:t>
                      </a:r>
                      <a:r>
                        <a:rPr lang="ko-KR" altLang="en-US" sz="1000" baseline="0" dirty="0" smtClean="0"/>
                        <a:t>지정</a:t>
                      </a:r>
                      <a:r>
                        <a:rPr lang="en-US" altLang="ko-KR" sz="1000" baseline="0" dirty="0" smtClean="0"/>
                        <a:t>. Type</a:t>
                      </a:r>
                      <a:r>
                        <a:rPr lang="ko-KR" altLang="en-US" sz="1000" baseline="0" dirty="0" smtClean="0"/>
                        <a:t>을 지정하면 </a:t>
                      </a:r>
                      <a:r>
                        <a:rPr lang="en-US" altLang="ko-KR" sz="1000" baseline="0" dirty="0" smtClean="0"/>
                        <a:t>emxForm.jsp </a:t>
                      </a:r>
                      <a:r>
                        <a:rPr lang="ko-KR" altLang="en-US" sz="1000" baseline="0" dirty="0" smtClean="0"/>
                        <a:t>호출 시 </a:t>
                      </a:r>
                      <a:r>
                        <a:rPr lang="en-US" altLang="ko-KR" sz="1000" baseline="0" dirty="0" smtClean="0"/>
                        <a:t>form</a:t>
                      </a:r>
                      <a:r>
                        <a:rPr lang="ko-KR" altLang="en-US" sz="1000" baseline="0" dirty="0" smtClean="0"/>
                        <a:t>을 지정하지 않으면</a:t>
                      </a:r>
                      <a:r>
                        <a:rPr lang="en-US" altLang="ko-KR" sz="1000" baseline="0" dirty="0" smtClean="0"/>
                        <a:t>, </a:t>
                      </a:r>
                    </a:p>
                    <a:p>
                      <a:pPr latinLnBrk="1"/>
                      <a:r>
                        <a:rPr lang="en-US" altLang="ko-KR" sz="1000" baseline="0" dirty="0" err="1" smtClean="0"/>
                        <a:t>objectId</a:t>
                      </a:r>
                      <a:r>
                        <a:rPr lang="ko-KR" altLang="en-US" sz="1000" baseline="0" dirty="0" smtClean="0"/>
                        <a:t>에 해당하는 </a:t>
                      </a:r>
                      <a:r>
                        <a:rPr lang="en-US" altLang="ko-KR" sz="1000" baseline="0" dirty="0" smtClean="0"/>
                        <a:t>Business Object Type</a:t>
                      </a:r>
                      <a:r>
                        <a:rPr lang="ko-KR" altLang="en-US" sz="1000" baseline="0" dirty="0" smtClean="0"/>
                        <a:t>에 의해 보여 줄 </a:t>
                      </a:r>
                      <a:r>
                        <a:rPr lang="en-US" altLang="ko-KR" sz="1000" baseline="0" dirty="0" smtClean="0"/>
                        <a:t>Form</a:t>
                      </a:r>
                      <a:r>
                        <a:rPr lang="ko-KR" altLang="en-US" sz="1000" baseline="0" dirty="0" smtClean="0"/>
                        <a:t>을 결정한다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marL="78139" marR="78139" marT="39038" marB="39038"/>
                </a:tc>
              </a:tr>
              <a:tr h="316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/>
                        <a:t>Add/Delete/Edit</a:t>
                      </a:r>
                      <a:endParaRPr lang="ko-KR" altLang="en-US" sz="1000" b="1" dirty="0"/>
                    </a:p>
                  </a:txBody>
                  <a:tcPr marL="78139" marR="78139" marT="39038" marB="390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Field </a:t>
                      </a:r>
                      <a:r>
                        <a:rPr lang="ko-KR" altLang="en-US" sz="1000" dirty="0" smtClean="0"/>
                        <a:t>추가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수정</a:t>
                      </a:r>
                      <a:endParaRPr lang="ko-KR" altLang="en-US" sz="1000" dirty="0"/>
                    </a:p>
                  </a:txBody>
                  <a:tcPr marL="78139" marR="78139" marT="39038" marB="39038"/>
                </a:tc>
              </a:tr>
              <a:tr h="3166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/>
                        <a:t>Move</a:t>
                      </a:r>
                      <a:r>
                        <a:rPr lang="en-US" altLang="ko-KR" sz="1000" b="1" baseline="0" dirty="0" smtClean="0"/>
                        <a:t> Up/Down</a:t>
                      </a:r>
                      <a:endParaRPr lang="ko-KR" altLang="en-US" sz="1000" b="1" dirty="0"/>
                    </a:p>
                  </a:txBody>
                  <a:tcPr marL="78139" marR="78139" marT="39038" marB="3903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Field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위치 변경</a:t>
                      </a:r>
                      <a:endParaRPr lang="ko-KR" altLang="en-US" sz="1000" dirty="0"/>
                    </a:p>
                  </a:txBody>
                  <a:tcPr marL="78139" marR="78139" marT="39038" marB="39038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Field(Basic)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79"/>
            <a:ext cx="57531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57158" y="4816492"/>
          <a:ext cx="8143876" cy="11128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Name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Field </a:t>
                      </a:r>
                      <a:r>
                        <a:rPr lang="ko-KR" altLang="en-US" sz="1200" dirty="0" smtClean="0"/>
                        <a:t>명칭 </a:t>
                      </a:r>
                      <a:r>
                        <a:rPr lang="en-US" altLang="ko-KR" sz="1200" dirty="0" smtClean="0"/>
                        <a:t>( </a:t>
                      </a:r>
                      <a:r>
                        <a:rPr lang="ko-KR" altLang="en-US" sz="1200" dirty="0" smtClean="0"/>
                        <a:t>시스템 상의 명칭으로 실제로 화면상에서 보이는 필드 제목이 아니다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Description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Field(Expression)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58" y="1071546"/>
            <a:ext cx="57531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85720" y="4992671"/>
          <a:ext cx="8143876" cy="11986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4570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Expression</a:t>
                      </a:r>
                      <a:endParaRPr lang="ko-KR" altLang="en-US" sz="1200" b="1" dirty="0"/>
                    </a:p>
                  </a:txBody>
                  <a:tcPr marL="91439" marR="91439" marT="45708" marB="4570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필드에 표시될 데이터 정의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$&lt;attribute[Originator]&gt;, $&lt;current&gt;, $&lt;name&gt;,</a:t>
                      </a:r>
                      <a:r>
                        <a:rPr lang="en-US" altLang="ko-KR" sz="1200" baseline="0" dirty="0" smtClean="0"/>
                        <a:t> $&lt;from[Reference Document].</a:t>
                      </a:r>
                      <a:r>
                        <a:rPr lang="en-US" altLang="ko-KR" sz="1200" baseline="0" dirty="0" err="1" smtClean="0"/>
                        <a:t>to.name</a:t>
                      </a:r>
                      <a:r>
                        <a:rPr lang="en-US" altLang="ko-KR" sz="1200" baseline="0" dirty="0" smtClean="0"/>
                        <a:t>&gt;</a:t>
                      </a:r>
                      <a:endParaRPr lang="ko-KR" altLang="en-US" sz="1200" dirty="0"/>
                    </a:p>
                  </a:txBody>
                  <a:tcPr marL="91439" marR="91439" marT="45708" marB="45708"/>
                </a:tc>
              </a:tr>
              <a:tr h="370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Applies</a:t>
                      </a:r>
                      <a:r>
                        <a:rPr lang="en-US" altLang="ko-KR" sz="1200" b="1" baseline="0" dirty="0" smtClean="0"/>
                        <a:t> To</a:t>
                      </a:r>
                      <a:endParaRPr lang="ko-KR" altLang="en-US" sz="1200" b="1" dirty="0"/>
                    </a:p>
                  </a:txBody>
                  <a:tcPr marL="91439" marR="91439" marT="45708" marB="4570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폼에 데이터 출력 또는 수정 후 저장 시 적용 대상 지정 </a:t>
                      </a:r>
                      <a:endParaRPr lang="en-US" altLang="ko-KR" sz="1200" baseline="0" dirty="0" smtClean="0"/>
                    </a:p>
                  </a:txBody>
                  <a:tcPr marL="91439" marR="91439" marT="45708" marB="45708"/>
                </a:tc>
              </a:tr>
              <a:tr h="370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Heading</a:t>
                      </a:r>
                      <a:endParaRPr lang="ko-KR" altLang="en-US" sz="1200" b="1" dirty="0"/>
                    </a:p>
                  </a:txBody>
                  <a:tcPr marL="91439" marR="91439" marT="45708" marB="4570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실제 화면상에서 보여줄 필드 명 지정</a:t>
                      </a:r>
                      <a:endParaRPr lang="ko-KR" altLang="en-US" sz="1200" dirty="0"/>
                    </a:p>
                  </a:txBody>
                  <a:tcPr marL="91439" marR="91439" marT="45708" marB="45708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Field(Link)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3172"/>
            <a:ext cx="57531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85720" y="4875234"/>
          <a:ext cx="8143876" cy="1482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Href</a:t>
                      </a:r>
                      <a:endParaRPr lang="ko-KR" altLang="en-US" sz="1200" b="1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화면상에 </a:t>
                      </a:r>
                      <a:r>
                        <a:rPr lang="ko-KR" altLang="en-US" sz="1200" dirty="0" err="1" smtClean="0"/>
                        <a:t>필드값을</a:t>
                      </a:r>
                      <a:r>
                        <a:rPr lang="ko-KR" altLang="en-US" sz="1200" dirty="0" smtClean="0"/>
                        <a:t> 클릭했을 때의 링크 정보 정의 </a:t>
                      </a:r>
                      <a:r>
                        <a:rPr lang="en-US" altLang="ko-KR" sz="1200" dirty="0" smtClean="0"/>
                        <a:t>( URL, </a:t>
                      </a:r>
                      <a:r>
                        <a:rPr lang="en-US" altLang="ko-KR" sz="1200" dirty="0" err="1" smtClean="0"/>
                        <a:t>Javascript</a:t>
                      </a:r>
                      <a:r>
                        <a:rPr lang="en-US" altLang="ko-KR" sz="1200" baseline="0" dirty="0" smtClean="0"/>
                        <a:t> Function )</a:t>
                      </a:r>
                      <a:endParaRPr lang="ko-KR" altLang="en-US" sz="1200" dirty="0"/>
                    </a:p>
                  </a:txBody>
                  <a:tcPr marL="91439" marR="91439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Alt</a:t>
                      </a:r>
                      <a:endParaRPr lang="ko-KR" altLang="en-US" sz="1200" b="1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필드에 대한 </a:t>
                      </a:r>
                      <a:r>
                        <a:rPr lang="en-US" altLang="ko-KR" sz="1200" baseline="0" dirty="0" smtClean="0"/>
                        <a:t>Tooltip Text</a:t>
                      </a:r>
                    </a:p>
                  </a:txBody>
                  <a:tcPr marL="91439" marR="91439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RangeHref</a:t>
                      </a:r>
                      <a:endParaRPr lang="ko-KR" altLang="en-US" sz="1200" b="1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39" marR="91439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UpdateURL</a:t>
                      </a:r>
                      <a:endParaRPr lang="ko-KR" altLang="en-US" sz="1200" b="1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39" marR="91439" marT="45700" marB="45700"/>
                </a:tc>
              </a:tr>
            </a:tbl>
          </a:graphicData>
        </a:graphic>
      </p:graphicFrame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288" y="2500306"/>
            <a:ext cx="459105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Field(settings)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143016"/>
            <a:ext cx="57531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285750" y="4997466"/>
            <a:ext cx="80724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필드에 대한 보다 세밀한 조정을 위해 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Settings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를 통해  해당 필드에 대한 환경 변수를 설정한다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b="1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Name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과 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Value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에 각 값을 입력하고 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Set</a:t>
            </a:r>
            <a:r>
              <a:rPr kumimoji="0" lang="ko-KR" altLang="en-US" sz="1200" b="1">
                <a:latin typeface="맑은 고딕" pitchFamily="50" charset="-127"/>
                <a:ea typeface="맑은 고딕" pitchFamily="50" charset="-127"/>
              </a:rPr>
              <a:t> 버튼을 클릭하면 설정할 수 있다</a:t>
            </a:r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Relationships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Business Objects </a:t>
            </a:r>
            <a:r>
              <a:rPr lang="ko-KR" altLang="en-US" sz="1600" dirty="0" smtClean="0"/>
              <a:t>또는 다른 </a:t>
            </a: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간의 관계를 형성 하기 위해 사용된다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간의 관계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와 다른 </a:t>
            </a:r>
            <a:r>
              <a:rPr lang="en-US" altLang="ko-KR" sz="1600" dirty="0" smtClean="0"/>
              <a:t>Relationship </a:t>
            </a:r>
            <a:r>
              <a:rPr lang="ko-KR" altLang="en-US" sz="1600" dirty="0" smtClean="0"/>
              <a:t>간의 관계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의 관계</a:t>
            </a: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은 반드시 </a:t>
            </a:r>
            <a:r>
              <a:rPr lang="en-US" altLang="ko-KR" sz="1600" dirty="0" smtClean="0"/>
              <a:t>from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to</a:t>
            </a:r>
            <a:r>
              <a:rPr lang="ko-KR" altLang="en-US" sz="1600" dirty="0" smtClean="0"/>
              <a:t>를 가진다</a:t>
            </a:r>
            <a:endParaRPr lang="en-US" altLang="ko-KR" sz="1600" dirty="0" smtClean="0"/>
          </a:p>
          <a:p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From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Type/Relationship</a:t>
            </a:r>
            <a:r>
              <a:rPr lang="ko-KR" altLang="en-US" sz="1600" dirty="0" smtClean="0"/>
              <a:t>은 같은 </a:t>
            </a:r>
            <a:r>
              <a:rPr lang="en-US" altLang="ko-KR" sz="1600" dirty="0" smtClean="0"/>
              <a:t>Type/Relationship </a:t>
            </a:r>
            <a:r>
              <a:rPr lang="ko-KR" altLang="en-US" sz="1600" dirty="0" smtClean="0"/>
              <a:t>또는 다른 </a:t>
            </a:r>
            <a:r>
              <a:rPr lang="en-US" altLang="ko-KR" sz="1600" dirty="0" smtClean="0"/>
              <a:t>Type/Relationship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To</a:t>
            </a:r>
            <a:r>
              <a:rPr lang="ko-KR" altLang="en-US" sz="1600" dirty="0" smtClean="0"/>
              <a:t>로 가질 수 있다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간의 </a:t>
            </a: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Attribute, History</a:t>
            </a:r>
            <a:r>
              <a:rPr lang="ko-KR" altLang="en-US" sz="1600" dirty="0" smtClean="0"/>
              <a:t>를 가진다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ko-KR" altLang="en-US" sz="1600" dirty="0" smtClean="0"/>
              <a:t>관리자나 특정 권한을 가진 사람에 의해 </a:t>
            </a: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을 생성 할 수 있다</a:t>
            </a:r>
            <a:endParaRPr lang="en-US" altLang="ko-KR" sz="1600" dirty="0"/>
          </a:p>
          <a:p>
            <a:pPr>
              <a:buFontTx/>
              <a:buChar char="-"/>
            </a:pPr>
            <a:endParaRPr lang="ko-KR" altLang="en-US" sz="16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071942"/>
            <a:ext cx="71818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Field(settings) Field Type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57158" y="1214424"/>
          <a:ext cx="8143932" cy="487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892"/>
                <a:gridCol w="5715040"/>
              </a:tblGrid>
              <a:tr h="6608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Values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</a:tr>
              <a:tr h="6608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basic/attribute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Business</a:t>
                      </a:r>
                      <a:r>
                        <a:rPr lang="en-US" altLang="ko-KR" baseline="0" dirty="0" smtClean="0"/>
                        <a:t> Object</a:t>
                      </a:r>
                      <a:r>
                        <a:rPr lang="ko-KR" altLang="en-US" baseline="0" dirty="0" smtClean="0"/>
                        <a:t>에 대한 </a:t>
                      </a:r>
                      <a:r>
                        <a:rPr lang="en-US" altLang="ko-KR" baseline="0" dirty="0" smtClean="0"/>
                        <a:t>basic/attribute </a:t>
                      </a:r>
                      <a:r>
                        <a:rPr lang="ko-KR" altLang="en-US" baseline="0" dirty="0" smtClean="0"/>
                        <a:t>정보를 표시한다</a:t>
                      </a:r>
                      <a:r>
                        <a:rPr lang="en-US" altLang="ko-KR" baseline="0" dirty="0" smtClean="0"/>
                        <a:t>.(Edit </a:t>
                      </a:r>
                      <a:r>
                        <a:rPr lang="ko-KR" altLang="en-US" baseline="0" dirty="0" smtClean="0"/>
                        <a:t>모드 필수 값이다</a:t>
                      </a:r>
                      <a:r>
                        <a:rPr lang="en-US" altLang="ko-KR" baseline="0" dirty="0" smtClean="0"/>
                        <a:t>.)</a:t>
                      </a:r>
                      <a:endParaRPr lang="ko-KR" altLang="en-US" dirty="0"/>
                    </a:p>
                  </a:txBody>
                  <a:tcPr/>
                </a:tc>
              </a:tr>
              <a:tr h="6608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필드 값에 입력한 경로의 이미지 파일을 보여지게 함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6608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Section 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Form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필드 사이에 새로운 </a:t>
                      </a:r>
                      <a:r>
                        <a:rPr lang="en-US" altLang="ko-KR" baseline="0" dirty="0" smtClean="0"/>
                        <a:t>Section Header </a:t>
                      </a:r>
                      <a:r>
                        <a:rPr lang="ko-KR" altLang="en-US" baseline="0" dirty="0" smtClean="0"/>
                        <a:t>추가한다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6608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Section</a:t>
                      </a:r>
                      <a:r>
                        <a:rPr lang="en-US" altLang="ko-KR" baseline="0" dirty="0" smtClean="0"/>
                        <a:t> Separator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필드와 </a:t>
                      </a:r>
                      <a:r>
                        <a:rPr lang="en-US" altLang="ko-KR" dirty="0" smtClean="0"/>
                        <a:t>Section</a:t>
                      </a:r>
                      <a:r>
                        <a:rPr lang="ko-KR" altLang="en-US" dirty="0" smtClean="0"/>
                        <a:t>을 구분하는 공백을 추가한다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6608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program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필드의 값을 </a:t>
                      </a:r>
                      <a:r>
                        <a:rPr lang="en-US" altLang="ko-KR" dirty="0" smtClean="0"/>
                        <a:t>JPO</a:t>
                      </a:r>
                      <a:r>
                        <a:rPr lang="ko-KR" altLang="en-US" dirty="0" smtClean="0"/>
                        <a:t>에서 가져온다</a:t>
                      </a:r>
                      <a:r>
                        <a:rPr lang="en-US" altLang="ko-KR" dirty="0" smtClean="0"/>
                        <a:t>. Program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사용시 </a:t>
                      </a:r>
                      <a:r>
                        <a:rPr lang="en-US" altLang="ko-KR" baseline="0" dirty="0" smtClean="0"/>
                        <a:t>function setting</a:t>
                      </a:r>
                      <a:r>
                        <a:rPr lang="ko-KR" altLang="en-US" baseline="0" dirty="0" smtClean="0"/>
                        <a:t>은 필수로 입력해주어야 한다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(Program = JPO</a:t>
                      </a:r>
                      <a:r>
                        <a:rPr lang="ko-KR" altLang="en-US" baseline="0" dirty="0" smtClean="0"/>
                        <a:t>명</a:t>
                      </a:r>
                      <a:r>
                        <a:rPr lang="en-US" altLang="ko-KR" baseline="0" dirty="0" smtClean="0"/>
                        <a:t>, function = </a:t>
                      </a:r>
                      <a:r>
                        <a:rPr lang="ko-KR" altLang="en-US" baseline="0" dirty="0" err="1" smtClean="0"/>
                        <a:t>메소드명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6608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programHTMLOutput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program setting</a:t>
                      </a:r>
                      <a:r>
                        <a:rPr lang="ko-KR" altLang="en-US" dirty="0" smtClean="0"/>
                        <a:t>과 유사하다 필드값 출력은 </a:t>
                      </a:r>
                      <a:r>
                        <a:rPr lang="en-US" altLang="ko-KR" dirty="0" smtClean="0"/>
                        <a:t>HTML </a:t>
                      </a:r>
                      <a:r>
                        <a:rPr lang="ko-KR" altLang="en-US" dirty="0" smtClean="0"/>
                        <a:t>형식으로 출력한다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Field(settings) Field Type(Section Header/Section Separator)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428736"/>
            <a:ext cx="66579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Field(settings) Field Type(image)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857364"/>
            <a:ext cx="37814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928670"/>
            <a:ext cx="35052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Field(settings) format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currency : attribute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통화를 정의했을 경우 화면에 통화단위와 함께 보여짐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date: attribute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format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인 경우 자동으로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display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형식으로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form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보여짐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또한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Edit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모드일 경우 자동으로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calender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형식의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Chooser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928802"/>
            <a:ext cx="35718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2844" y="3357562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email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필드의 값이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email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형식일 경우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eamil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클릭 시 클라이언트에 구성된 에디터 표시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3714752"/>
            <a:ext cx="32480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2844" y="4500570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numeric: edit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모드일때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필드의 값이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Number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인지 체크를 위해 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Parameter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1406" y="1187260"/>
          <a:ext cx="8929689" cy="5145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272"/>
                <a:gridCol w="4245262"/>
                <a:gridCol w="3074155"/>
              </a:tblGrid>
              <a:tr h="3707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Name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Description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Value</a:t>
                      </a:r>
                      <a:endParaRPr lang="ko-KR" altLang="en-US" sz="1200" b="1" dirty="0"/>
                    </a:p>
                  </a:txBody>
                  <a:tcPr marT="45713" marB="45713"/>
                </a:tc>
              </a:tr>
              <a:tr h="6399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editLink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/>
                        <a:t>웹폼의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Edit </a:t>
                      </a:r>
                      <a:r>
                        <a:rPr lang="ko-KR" altLang="en-US" sz="1200" b="1" dirty="0" smtClean="0"/>
                        <a:t>모드 제공여부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b="1" dirty="0" smtClean="0"/>
                        <a:t>True</a:t>
                      </a:r>
                      <a:r>
                        <a:rPr lang="ko-KR" altLang="en-US" sz="1200" b="1" dirty="0" smtClean="0"/>
                        <a:t>로 설정하면 </a:t>
                      </a:r>
                      <a:r>
                        <a:rPr lang="en-US" altLang="ko-KR" sz="1200" b="1" dirty="0" smtClean="0"/>
                        <a:t>Table </a:t>
                      </a:r>
                      <a:r>
                        <a:rPr lang="ko-KR" altLang="en-US" sz="1200" b="1" dirty="0" smtClean="0"/>
                        <a:t>페이지의 </a:t>
                      </a:r>
                      <a:r>
                        <a:rPr lang="en-US" altLang="ko-KR" sz="1200" b="1" dirty="0" smtClean="0"/>
                        <a:t>Toolbar</a:t>
                      </a:r>
                      <a:r>
                        <a:rPr lang="ko-KR" altLang="en-US" sz="1200" b="1" dirty="0" smtClean="0"/>
                        <a:t>에 </a:t>
                      </a:r>
                      <a:r>
                        <a:rPr lang="en-US" altLang="ko-KR" sz="1200" b="1" dirty="0" smtClean="0"/>
                        <a:t>Edit </a:t>
                      </a:r>
                      <a:r>
                        <a:rPr lang="ko-KR" altLang="en-US" sz="1200" b="1" dirty="0" smtClean="0"/>
                        <a:t>버튼 활성화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emxForm.jsp?editLink</a:t>
                      </a:r>
                      <a:r>
                        <a:rPr lang="en-US" altLang="ko-KR" sz="1200" b="1" dirty="0" smtClean="0"/>
                        <a:t>=true</a:t>
                      </a:r>
                      <a:endParaRPr lang="ko-KR" altLang="en-US" sz="1200" b="1" dirty="0"/>
                    </a:p>
                  </a:txBody>
                  <a:tcPr marT="45713" marB="45713"/>
                </a:tc>
              </a:tr>
              <a:tr h="3707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formHeader</a:t>
                      </a:r>
                      <a:endParaRPr lang="en-US" altLang="ko-KR" sz="1200" b="1" dirty="0" smtClean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baseline="0" dirty="0" smtClean="0"/>
                        <a:t>Web Form</a:t>
                      </a:r>
                      <a:r>
                        <a:rPr lang="ko-KR" altLang="en-US" sz="1200" b="1" baseline="0" dirty="0" smtClean="0"/>
                        <a:t>화면의 제목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emxForm.jsp?formHeader</a:t>
                      </a:r>
                      <a:r>
                        <a:rPr lang="en-US" altLang="ko-KR" sz="1200" b="1" dirty="0" smtClean="0"/>
                        <a:t>=Item Details</a:t>
                      </a:r>
                      <a:endParaRPr lang="ko-KR" altLang="en-US" sz="1200" b="1" dirty="0"/>
                    </a:p>
                  </a:txBody>
                  <a:tcPr marT="45713" marB="45713"/>
                </a:tc>
              </a:tr>
              <a:tr h="3707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mode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edit</a:t>
                      </a:r>
                      <a:r>
                        <a:rPr lang="en-US" altLang="ko-KR" sz="1200" b="1" baseline="0" dirty="0" smtClean="0"/>
                        <a:t> or view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45713" marB="45713"/>
                </a:tc>
              </a:tr>
              <a:tr h="457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postProcessJPO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 smtClean="0"/>
                        <a:t>Edit </a:t>
                      </a:r>
                      <a:r>
                        <a:rPr lang="ko-KR" altLang="en-US" sz="1200" b="1" baseline="0" dirty="0" smtClean="0"/>
                        <a:t>모드에서 </a:t>
                      </a:r>
                      <a:r>
                        <a:rPr lang="en-US" altLang="ko-KR" sz="1200" b="1" baseline="0" dirty="0" smtClean="0"/>
                        <a:t>Edit </a:t>
                      </a:r>
                      <a:r>
                        <a:rPr lang="ko-KR" altLang="en-US" sz="1200" b="1" baseline="0" dirty="0" smtClean="0"/>
                        <a:t>후 실행할 </a:t>
                      </a:r>
                      <a:r>
                        <a:rPr lang="en-US" altLang="ko-KR" sz="1200" b="1" baseline="0" dirty="0" smtClean="0"/>
                        <a:t>JPO</a:t>
                      </a:r>
                      <a:r>
                        <a:rPr lang="ko-KR" altLang="en-US" sz="1200" b="1" baseline="0" dirty="0" smtClean="0"/>
                        <a:t>와 메소드 지정</a:t>
                      </a:r>
                      <a:endParaRPr lang="en-US" altLang="ko-KR" sz="1200" b="1" baseline="0" dirty="0" smtClean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emxForm.jsp?postProcessJPO</a:t>
                      </a:r>
                      <a:r>
                        <a:rPr lang="en-US" altLang="ko-KR" sz="1200" b="1" dirty="0" smtClean="0"/>
                        <a:t>=JPONAME:METHODNAME</a:t>
                      </a:r>
                      <a:endParaRPr lang="ko-KR" altLang="en-US" sz="1200" b="1" dirty="0"/>
                    </a:p>
                  </a:txBody>
                  <a:tcPr marT="45713" marB="45713"/>
                </a:tc>
              </a:tr>
              <a:tr h="3707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post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en-US" altLang="ko-KR" sz="1200" b="1" baseline="0" dirty="0" err="1" smtClean="0"/>
                        <a:t>ProcessURL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Edit</a:t>
                      </a:r>
                      <a:r>
                        <a:rPr lang="ko-KR" altLang="en-US" sz="1200" b="1" dirty="0" smtClean="0"/>
                        <a:t>모들에서 </a:t>
                      </a:r>
                      <a:r>
                        <a:rPr lang="en-US" altLang="ko-KR" sz="1200" b="1" dirty="0" smtClean="0"/>
                        <a:t>Edit </a:t>
                      </a:r>
                      <a:r>
                        <a:rPr lang="ko-KR" altLang="en-US" sz="1200" b="1" dirty="0" smtClean="0"/>
                        <a:t>후 이동할 </a:t>
                      </a:r>
                      <a:r>
                        <a:rPr lang="en-US" altLang="ko-KR" sz="1200" b="1" dirty="0" smtClean="0"/>
                        <a:t>URL </a:t>
                      </a:r>
                      <a:r>
                        <a:rPr lang="ko-KR" altLang="en-US" sz="1200" b="1" dirty="0" smtClean="0"/>
                        <a:t>지정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T="45713" marB="45713"/>
                </a:tc>
              </a:tr>
              <a:tr h="3707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toolbar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baseline="0" dirty="0" smtClean="0"/>
                        <a:t>웹 폼 페이지에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출력될 </a:t>
                      </a:r>
                      <a:r>
                        <a:rPr lang="en-US" altLang="ko-KR" sz="1200" b="1" baseline="0" dirty="0" smtClean="0"/>
                        <a:t>Toolbar </a:t>
                      </a:r>
                      <a:r>
                        <a:rPr lang="ko-KR" altLang="en-US" sz="1200" b="1" baseline="0" dirty="0" smtClean="0"/>
                        <a:t>메뉴 지정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emxForm.jsp?toolbar</a:t>
                      </a:r>
                      <a:r>
                        <a:rPr lang="en-US" altLang="ko-KR" sz="1200" b="1" dirty="0" smtClean="0"/>
                        <a:t>=</a:t>
                      </a:r>
                      <a:r>
                        <a:rPr lang="en-US" altLang="ko-KR" sz="1200" b="1" dirty="0" err="1" smtClean="0"/>
                        <a:t>ActionToolbar</a:t>
                      </a:r>
                      <a:endParaRPr lang="ko-KR" altLang="en-US" sz="1200" b="1" dirty="0"/>
                    </a:p>
                  </a:txBody>
                  <a:tcPr marT="45713" marB="45713"/>
                </a:tc>
              </a:tr>
              <a:tr h="457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relId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en-US" altLang="ko-KR" sz="1200" b="1" baseline="0" dirty="0" err="1" smtClean="0"/>
                        <a:t>objectId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WEB</a:t>
                      </a:r>
                      <a:r>
                        <a:rPr lang="en-US" altLang="ko-KR" sz="1200" b="1" baseline="0" dirty="0" smtClean="0"/>
                        <a:t> FORM </a:t>
                      </a:r>
                      <a:r>
                        <a:rPr lang="ko-KR" altLang="en-US" sz="1200" b="1" baseline="0" dirty="0" smtClean="0"/>
                        <a:t>조회 시 기준이 되는 </a:t>
                      </a:r>
                      <a:r>
                        <a:rPr lang="en-US" altLang="ko-KR" sz="1200" b="1" baseline="0" dirty="0" smtClean="0"/>
                        <a:t>Relationship </a:t>
                      </a:r>
                      <a:r>
                        <a:rPr lang="ko-KR" altLang="en-US" sz="1200" b="1" baseline="0" dirty="0" smtClean="0"/>
                        <a:t>또는 </a:t>
                      </a:r>
                      <a:r>
                        <a:rPr lang="en-US" altLang="ko-KR" sz="1200" b="1" baseline="0" dirty="0" smtClean="0"/>
                        <a:t>Object Id </a:t>
                      </a:r>
                      <a:r>
                        <a:rPr lang="ko-KR" altLang="en-US" sz="1200" b="1" baseline="0" dirty="0" smtClean="0"/>
                        <a:t>지정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emxForm.jsp?relId</a:t>
                      </a:r>
                      <a:r>
                        <a:rPr lang="en-US" altLang="ko-KR" sz="1200" b="1" dirty="0" smtClean="0"/>
                        <a:t>=</a:t>
                      </a:r>
                      <a:r>
                        <a:rPr lang="en-US" altLang="ko-KR" sz="1200" b="1" dirty="0" err="1" smtClean="0"/>
                        <a:t>xxxx.xxx.xxx.xx</a:t>
                      </a:r>
                      <a:endParaRPr lang="ko-KR" altLang="en-US" sz="1200" b="1" dirty="0"/>
                    </a:p>
                  </a:txBody>
                  <a:tcPr marT="45713" marB="45713"/>
                </a:tc>
              </a:tr>
              <a:tr h="457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submitAction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Form</a:t>
                      </a:r>
                      <a:r>
                        <a:rPr lang="ko-KR" altLang="en-US" sz="1200" b="1" dirty="0" smtClean="0"/>
                        <a:t>을 끝낼때</a:t>
                      </a:r>
                      <a:r>
                        <a:rPr lang="en-US" altLang="ko-KR" sz="1200" b="1" dirty="0" smtClean="0"/>
                        <a:t>(Done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또는 </a:t>
                      </a:r>
                      <a:r>
                        <a:rPr lang="en-US" altLang="ko-KR" sz="1200" b="1" baseline="0" dirty="0" smtClean="0"/>
                        <a:t>Cancel) refresh</a:t>
                      </a:r>
                      <a:r>
                        <a:rPr lang="ko-KR" altLang="en-US" sz="1200" b="1" baseline="0" dirty="0" smtClean="0"/>
                        <a:t>행동을 정의한다</a:t>
                      </a:r>
                      <a:endParaRPr lang="ko-KR" altLang="en-US" sz="1200" b="1" dirty="0"/>
                    </a:p>
                  </a:txBody>
                  <a:tcPr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refreshCaller</a:t>
                      </a:r>
                      <a:r>
                        <a:rPr lang="en-US" altLang="ko-KR" sz="1200" b="1" dirty="0" smtClean="0"/>
                        <a:t> = form</a:t>
                      </a:r>
                      <a:r>
                        <a:rPr lang="ko-KR" altLang="en-US" sz="1200" b="1" baseline="0" dirty="0" smtClean="0"/>
                        <a:t>을 호출한 페이지를 </a:t>
                      </a:r>
                      <a:r>
                        <a:rPr lang="en-US" altLang="ko-KR" sz="1200" b="1" baseline="0" dirty="0" smtClean="0"/>
                        <a:t>refresh</a:t>
                      </a:r>
                      <a:r>
                        <a:rPr lang="ko-KR" altLang="en-US" sz="1200" b="1" baseline="0" dirty="0" smtClean="0"/>
                        <a:t>한다</a:t>
                      </a:r>
                      <a:endParaRPr lang="en-US" altLang="ko-KR" sz="1200" b="1" baseline="0" dirty="0" smtClean="0"/>
                    </a:p>
                    <a:p>
                      <a:pPr latinLnBrk="1"/>
                      <a:r>
                        <a:rPr lang="en-US" altLang="ko-KR" sz="1200" b="1" dirty="0" err="1" smtClean="0"/>
                        <a:t>doNothing</a:t>
                      </a:r>
                      <a:r>
                        <a:rPr lang="en-US" altLang="ko-KR" sz="1200" b="1" baseline="0" dirty="0" smtClean="0"/>
                        <a:t> = </a:t>
                      </a:r>
                      <a:r>
                        <a:rPr lang="ko-KR" altLang="en-US" sz="1200" b="1" baseline="0" dirty="0" smtClean="0"/>
                        <a:t>아무것도 하지 않음</a:t>
                      </a:r>
                      <a:endParaRPr lang="en-US" altLang="ko-KR" sz="1200" b="1" baseline="0" dirty="0" smtClean="0"/>
                    </a:p>
                    <a:p>
                      <a:pPr latinLnBrk="1"/>
                      <a:r>
                        <a:rPr lang="en-US" altLang="ko-KR" sz="1200" b="1" dirty="0" err="1" smtClean="0"/>
                        <a:t>treeContent</a:t>
                      </a:r>
                      <a:r>
                        <a:rPr lang="en-US" altLang="ko-KR" sz="1200" b="1" baseline="0" dirty="0" smtClean="0"/>
                        <a:t> = </a:t>
                      </a:r>
                      <a:r>
                        <a:rPr lang="ko-KR" altLang="en-US" sz="1200" b="1" baseline="0" dirty="0" smtClean="0"/>
                        <a:t>새로 생성한 </a:t>
                      </a:r>
                      <a:r>
                        <a:rPr lang="en-US" altLang="ko-KR" sz="1200" b="1" baseline="0" dirty="0" smtClean="0"/>
                        <a:t>Object</a:t>
                      </a:r>
                      <a:r>
                        <a:rPr lang="ko-KR" altLang="en-US" sz="1200" b="1" baseline="0" dirty="0" smtClean="0"/>
                        <a:t>의 </a:t>
                      </a:r>
                      <a:r>
                        <a:rPr lang="en-US" altLang="ko-KR" sz="1200" b="1" baseline="0" dirty="0" smtClean="0"/>
                        <a:t>Tree </a:t>
                      </a:r>
                      <a:r>
                        <a:rPr lang="ko-KR" altLang="en-US" sz="1200" b="1" baseline="0" dirty="0" smtClean="0"/>
                        <a:t>구성화면을 </a:t>
                      </a:r>
                      <a:r>
                        <a:rPr lang="en-US" altLang="ko-KR" sz="1200" b="1" baseline="0" dirty="0" smtClean="0"/>
                        <a:t>content frame</a:t>
                      </a:r>
                      <a:r>
                        <a:rPr lang="ko-KR" altLang="en-US" sz="1200" b="1" baseline="0" dirty="0" smtClean="0"/>
                        <a:t>에 호출한다</a:t>
                      </a:r>
                      <a:r>
                        <a:rPr lang="en-US" altLang="ko-KR" sz="1200" b="1" baseline="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200" b="1" dirty="0" err="1" smtClean="0"/>
                        <a:t>treePopup</a:t>
                      </a:r>
                      <a:r>
                        <a:rPr lang="en-US" altLang="ko-KR" sz="1200" b="1" dirty="0" smtClean="0"/>
                        <a:t> = </a:t>
                      </a:r>
                      <a:r>
                        <a:rPr lang="ko-KR" altLang="en-US" sz="1200" b="1" baseline="0" dirty="0" smtClean="0"/>
                        <a:t>새로 생성한 </a:t>
                      </a:r>
                      <a:r>
                        <a:rPr lang="en-US" altLang="ko-KR" sz="1200" b="1" baseline="0" dirty="0" smtClean="0"/>
                        <a:t>Object</a:t>
                      </a:r>
                      <a:r>
                        <a:rPr lang="ko-KR" altLang="en-US" sz="1200" b="1" baseline="0" dirty="0" smtClean="0"/>
                        <a:t>의 </a:t>
                      </a:r>
                      <a:r>
                        <a:rPr lang="en-US" altLang="ko-KR" sz="1200" b="1" baseline="0" dirty="0" smtClean="0"/>
                        <a:t>Tree </a:t>
                      </a:r>
                      <a:r>
                        <a:rPr lang="ko-KR" altLang="en-US" sz="1200" b="1" baseline="0" dirty="0" smtClean="0"/>
                        <a:t>구성화면을 새로운 </a:t>
                      </a:r>
                      <a:r>
                        <a:rPr lang="en-US" altLang="ko-KR" sz="1200" b="1" baseline="0" dirty="0" smtClean="0"/>
                        <a:t>popup window</a:t>
                      </a:r>
                      <a:r>
                        <a:rPr lang="ko-KR" altLang="en-US" sz="1200" b="1" baseline="0" dirty="0" smtClean="0"/>
                        <a:t>에 호출한다</a:t>
                      </a:r>
                      <a:r>
                        <a:rPr lang="en-US" altLang="ko-KR" sz="1200" b="1" baseline="0" dirty="0" smtClean="0"/>
                        <a:t>. </a:t>
                      </a:r>
                      <a:endParaRPr lang="ko-KR" altLang="en-US" sz="1200" b="1" dirty="0"/>
                    </a:p>
                  </a:txBody>
                  <a:tcPr marT="45713" marB="4571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Request Parameters : form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Form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화면을 정의하기 위해 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미리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Administrative object 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으로 정의해놓고 이름 호출로만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사용 가능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필수 입력 값입니다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actual form name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사용해야한다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(symbolic name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은 지원하지 않음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285992"/>
            <a:ext cx="54483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Request Parameters :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formHeader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Form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화면에서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heading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위해 사용된다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Static text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표시됨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String Resource 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약속된 값인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Macros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사용 할 수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일반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도 가능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1857364"/>
            <a:ext cx="43529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000372"/>
            <a:ext cx="50292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Request Parameters :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editLink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toolbar</a:t>
            </a:r>
          </a:p>
          <a:p>
            <a:pPr lvl="1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editLink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=true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시 편집 모드 지원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단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Editable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field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값만 수정가능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3" y="1214422"/>
            <a:ext cx="5643602" cy="287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42844" y="4344423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Toolbar=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다양한 기능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구성된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이름값으로 호출하여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toolbar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사용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4214818"/>
            <a:ext cx="27908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5429264"/>
            <a:ext cx="47244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Generic Create Form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생성하기 위해서 사용되며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Single Base JSP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emxCreate.jsp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사용한다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Command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exmCreate.jsp?form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=“form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과 같은 형식으로 정의한다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생성된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생성 기능이 필요한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add(Top bar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actionMenu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2000240"/>
            <a:ext cx="25527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2844" y="2071678"/>
            <a:ext cx="60007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Defining the Basics</a:t>
            </a:r>
          </a:p>
          <a:p>
            <a:pPr lvl="2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생성시 필수로 입력해 주어야 하는 값이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3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</a:p>
          <a:p>
            <a:pPr lvl="3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Name</a:t>
            </a:r>
          </a:p>
          <a:p>
            <a:pPr lvl="3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Revision (policy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정의되어 있는 최초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Revision)</a:t>
            </a:r>
          </a:p>
          <a:p>
            <a:pPr lvl="3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Policy</a:t>
            </a:r>
          </a:p>
          <a:p>
            <a:pPr lvl="3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</a:t>
            </a:r>
          </a:p>
          <a:p>
            <a:pPr lvl="3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Owner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Generic Create Form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 Field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정의하는 방법은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가지가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0" lvl="3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Parameter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Symbolic Name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넘긴다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(type=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type_Part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 type Chooser = false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인 경우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0" lvl="3" indent="-342900"/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081214"/>
            <a:ext cx="227647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42844" y="3999622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2. Set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typeChooser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 true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통해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선택하는 방식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4362460"/>
            <a:ext cx="45815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Relationships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/>
              <a:t>Cadinality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가 가질 수 있는 특정 관계의 연결 수를 정의한다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err="1" smtClean="0"/>
              <a:t>Cadinality</a:t>
            </a:r>
            <a:r>
              <a:rPr lang="ko-KR" altLang="en-US" sz="1600" dirty="0" smtClean="0"/>
              <a:t>의 옵션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One to One (1:1)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One to Many, Many to One (1:N, N:1)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Many to Many (N:N)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 One to One(1:1)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특정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는 다른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하나씩만 </a:t>
            </a: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을 가진다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>
              <a:buFontTx/>
              <a:buChar char="-"/>
            </a:pPr>
            <a:endParaRPr lang="ko-KR" altLang="en-US" sz="16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571876"/>
            <a:ext cx="63436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Generic Create Form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Name Field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Name Field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가지의 형식을 지원한다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(key in, auto Name, both)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auto Name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both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옵션의 경우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“eService Number Generator”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정의된 형식 대로 생성된다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1. Both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143116"/>
            <a:ext cx="372427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44" y="300234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2. Key in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3357562"/>
            <a:ext cx="46577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Generic Create Form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Policy Field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생성시에는 하나의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하나의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필수로 선택 되어야 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여러 가지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 여러가지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생성 가능하지만 생성시에는 다수의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중 선택하고자 하는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선택해서 생성 해주어야 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정하면 해당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으로 생성 가능한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drop-down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형식으로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List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 되어서 보여진다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928934"/>
            <a:ext cx="45720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Generic Create Form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 Field</a:t>
            </a:r>
          </a:p>
          <a:p>
            <a:pPr lvl="2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생성시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값을 정의하는 데는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가지 방법이 있다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0" lvl="3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 field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없을경우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Login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user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기본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이용해 생성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0" lvl="3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Chooser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사용해서 생성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(emxVaultChooser.jsp) -&gt; parameter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 Chooser=true</a:t>
            </a:r>
          </a:p>
          <a:p>
            <a:pPr marL="1714500" lvl="3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Parameter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정의된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(emxCreate.jsp?...&amp;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valut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eServiceProduction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&amp;…)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43248"/>
            <a:ext cx="46767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Generic Create Form</a:t>
            </a:r>
          </a:p>
          <a:p>
            <a:pPr lvl="1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각종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emxCreate.jsp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사용되는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Parameter</a:t>
            </a:r>
          </a:p>
          <a:p>
            <a:pPr marL="1257300" lvl="2" indent="-342900">
              <a:buAutoNum type="arabicPeriod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autoNameChecked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true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줬을경우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form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화면이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뜰때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자동으로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AutoName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체크 박스에 체크되어 진다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header : form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화면 출력 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Header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부분의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값을 정의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form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미리 정의된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Field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값을 가져와 보여준다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필수 값이다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257300" lvl="2" indent="-342900">
              <a:buAutoNum type="arabicPeriod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objectId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Object 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생성할때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넘겨주면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Relationship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형식에 따라 해당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생성된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간의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Relationship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connect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57300" lvl="2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relationship : Relationship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이름을 넘겨주어 생성된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parameter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ObjectId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넘겨진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간에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Connect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시켜줌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781169"/>
            <a:ext cx="39719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2857496"/>
            <a:ext cx="62388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WebForm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642918"/>
            <a:ext cx="88583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Generic Create Form</a:t>
            </a:r>
          </a:p>
          <a:p>
            <a:pPr lvl="1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각종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emxCreate.jsp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사용되는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Parameter</a:t>
            </a:r>
          </a:p>
          <a:p>
            <a:pPr lvl="2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submitAction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refresh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형식을 정의한다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refreshCaller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treeContent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treePopup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2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createProgram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Create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행위가 일어 날 때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OOTB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생성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Logic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 아닌 사용자가 정의한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JPO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Method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통해 생성 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(JPO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:Method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명의 형식으로 정의함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2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Ex&gt;emxCreate.jsp?...&amp;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createProgram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emxPart:createPart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&amp;…</a:t>
            </a: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5500702"/>
            <a:ext cx="4141752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AutoName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Automatic Naming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생성시 정해진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Rule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따라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Unique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하게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Auto Naming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하기 위해서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‘eService Object Generator’, ‘eService Number Generator’ 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사용한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Auto Naming Logic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사용한다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1500174"/>
            <a:ext cx="40862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42844" y="2500306"/>
            <a:ext cx="88583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eService Object Generator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접두어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(Prefix)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이름의 유형을 정하고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객체 생성을 제어하는 속성을 가지고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eService Number Generator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이름의 일부로 지정할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Number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정보를 가지고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*Business Object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이지만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‘eService Administration’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으로 지정해서 사용해야 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Vault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주게 되면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Auto Naming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사용할 수 없다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또한 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간의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connection(‘eService Number Generator’ relationship)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connect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되어야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Number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자동으로 채워진다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AutoName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Automatic Naming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반듯이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Auto Name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사용할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symbolic Name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‘eService Object Generator’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‘eService Number generator’ type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이름을 맞춰 주어야 한다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500174"/>
            <a:ext cx="45815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644894"/>
            <a:ext cx="85725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WebForm</a:t>
            </a:r>
            <a:r>
              <a:rPr lang="en-US" altLang="ko-KR" sz="1600" dirty="0" smtClean="0"/>
              <a:t> (</a:t>
            </a:r>
            <a:r>
              <a:rPr lang="ko-KR" altLang="en-US" sz="1600" dirty="0" smtClean="0"/>
              <a:t>생성 </a:t>
            </a:r>
            <a:r>
              <a:rPr lang="en-US" altLang="ko-KR" sz="1600" dirty="0" smtClean="0"/>
              <a:t>MQL)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add form ‘FORM_</a:t>
            </a:r>
            <a:r>
              <a:rPr lang="ko-KR" altLang="en-US" sz="1600" dirty="0" smtClean="0"/>
              <a:t>이름</a:t>
            </a:r>
            <a:r>
              <a:rPr lang="en-US" altLang="ko-KR" sz="1600" dirty="0" smtClean="0"/>
              <a:t>’ web</a:t>
            </a:r>
          </a:p>
          <a:p>
            <a:pPr lvl="1"/>
            <a:r>
              <a:rPr lang="en-US" altLang="ko-KR" sz="1600" dirty="0" smtClean="0"/>
              <a:t>	field</a:t>
            </a:r>
          </a:p>
          <a:p>
            <a:pPr lvl="1"/>
            <a:r>
              <a:rPr lang="en-US" altLang="ko-KR" sz="1600" dirty="0" smtClean="0"/>
              <a:t>		name 	‘</a:t>
            </a:r>
            <a:r>
              <a:rPr lang="ko-KR" altLang="en-US" sz="1600" dirty="0" err="1" smtClean="0"/>
              <a:t>필드명</a:t>
            </a:r>
            <a:r>
              <a:rPr lang="en-US" altLang="ko-KR" sz="1600" dirty="0" smtClean="0"/>
              <a:t>'</a:t>
            </a:r>
          </a:p>
          <a:p>
            <a:pPr lvl="1"/>
            <a:r>
              <a:rPr lang="en-US" altLang="ko-KR" sz="1600" dirty="0" smtClean="0"/>
              <a:t>		label	‘</a:t>
            </a:r>
            <a:r>
              <a:rPr lang="ko-KR" altLang="en-US" sz="1600" dirty="0" smtClean="0"/>
              <a:t>필드명칭 </a:t>
            </a:r>
            <a:r>
              <a:rPr lang="en-US" altLang="ko-KR" sz="1600" dirty="0" smtClean="0"/>
              <a:t>label'</a:t>
            </a:r>
          </a:p>
          <a:p>
            <a:pPr lvl="1"/>
            <a:r>
              <a:rPr lang="en-US" altLang="ko-KR" sz="1600" dirty="0" smtClean="0"/>
              <a:t>		bus	‘</a:t>
            </a:r>
            <a:r>
              <a:rPr lang="ko-KR" altLang="en-US" sz="1600" dirty="0" smtClean="0"/>
              <a:t>보여 주고 싶은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정보 혹은 </a:t>
            </a:r>
            <a:r>
              <a:rPr lang="en-US" altLang="ko-KR" sz="1600" dirty="0" smtClean="0"/>
              <a:t>Relationship 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'</a:t>
            </a:r>
          </a:p>
          <a:p>
            <a:pPr lvl="1"/>
            <a:r>
              <a:rPr lang="en-US" altLang="ko-KR" sz="1600" dirty="0" smtClean="0"/>
              <a:t>		setting	'Registered Suite'	'</a:t>
            </a:r>
            <a:r>
              <a:rPr lang="en-US" altLang="ko-KR" sz="1600" dirty="0" err="1" smtClean="0"/>
              <a:t>ProgramCentral</a:t>
            </a:r>
            <a:r>
              <a:rPr lang="en-US" altLang="ko-KR" sz="1600" dirty="0" smtClean="0"/>
              <a:t>‘</a:t>
            </a:r>
          </a:p>
          <a:p>
            <a:pPr lvl="1"/>
            <a:r>
              <a:rPr lang="en-US" altLang="ko-KR" sz="1600" dirty="0" smtClean="0"/>
              <a:t>	 field</a:t>
            </a:r>
          </a:p>
          <a:p>
            <a:pPr lvl="1"/>
            <a:r>
              <a:rPr lang="en-US" altLang="ko-KR" sz="1600" dirty="0" smtClean="0"/>
              <a:t>		name 	‘</a:t>
            </a:r>
            <a:r>
              <a:rPr lang="ko-KR" altLang="en-US" sz="1600" dirty="0" err="1" smtClean="0"/>
              <a:t>필드명</a:t>
            </a:r>
            <a:r>
              <a:rPr lang="en-US" altLang="ko-KR" sz="1600" dirty="0" smtClean="0"/>
              <a:t>2'</a:t>
            </a:r>
          </a:p>
          <a:p>
            <a:pPr lvl="1"/>
            <a:r>
              <a:rPr lang="en-US" altLang="ko-KR" sz="1600" dirty="0" smtClean="0"/>
              <a:t>		label	‘</a:t>
            </a:r>
            <a:r>
              <a:rPr lang="ko-KR" altLang="en-US" sz="1600" dirty="0" smtClean="0"/>
              <a:t>필드명칭 </a:t>
            </a:r>
            <a:r>
              <a:rPr lang="en-US" altLang="ko-KR" sz="1600" dirty="0" smtClean="0"/>
              <a:t>label'</a:t>
            </a:r>
          </a:p>
          <a:p>
            <a:pPr lvl="1"/>
            <a:r>
              <a:rPr lang="en-US" altLang="ko-KR" sz="1600" dirty="0" smtClean="0"/>
              <a:t>		bus	‘</a:t>
            </a:r>
            <a:r>
              <a:rPr lang="ko-KR" altLang="en-US" sz="1600" dirty="0" smtClean="0"/>
              <a:t>보여 주고 싶은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정보 혹은 </a:t>
            </a:r>
            <a:r>
              <a:rPr lang="en-US" altLang="ko-KR" sz="1600" dirty="0" smtClean="0"/>
              <a:t>Relationship 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'</a:t>
            </a:r>
          </a:p>
          <a:p>
            <a:pPr lvl="1"/>
            <a:r>
              <a:rPr lang="en-US" altLang="ko-KR" sz="1600" dirty="0" smtClean="0"/>
              <a:t>		setting	'Registered Suite'	'</a:t>
            </a:r>
            <a:r>
              <a:rPr lang="en-US" altLang="ko-KR" sz="1600" dirty="0" err="1" smtClean="0"/>
              <a:t>ProgramCentral</a:t>
            </a:r>
            <a:r>
              <a:rPr lang="en-US" altLang="ko-KR" sz="1600" dirty="0" smtClean="0"/>
              <a:t>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44" y="644894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WebForm</a:t>
            </a:r>
            <a:r>
              <a:rPr lang="en-US" altLang="ko-KR" sz="1600" dirty="0" smtClean="0"/>
              <a:t> (View Form)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2841" y="1071546"/>
          <a:ext cx="8858314" cy="472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846"/>
                <a:gridCol w="1126056"/>
                <a:gridCol w="1714971"/>
                <a:gridCol w="1437989"/>
                <a:gridCol w="1050987"/>
                <a:gridCol w="262746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field</a:t>
                      </a:r>
                      <a:r>
                        <a:rPr lang="en-US" altLang="ko-KR" sz="1400" baseline="0" dirty="0" smtClean="0"/>
                        <a:t> 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label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expression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type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settings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cclToDoViewForm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emxProgramCentral.Common.Name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Editable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basic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Policy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emxProgramCentral.Common.Policy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policy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basic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Editable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 Type = Policy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Owner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emxProgramCentral.Common.Owner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empty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program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Editable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= </a:t>
                      </a:r>
                      <a:r>
                        <a:rPr lang="en-US" altLang="ko-KR" sz="1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emxTask</a:t>
                      </a:r>
                      <a:endParaRPr lang="en-US" altLang="ko-KR" sz="1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function = </a:t>
                      </a:r>
                      <a:r>
                        <a:rPr lang="en-US" altLang="ko-KR" sz="1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getOwnerName</a:t>
                      </a:r>
                      <a:endParaRPr lang="en-US" altLang="ko-KR" sz="1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emxProgramCentral.Common.Description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Editable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true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basic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Type = </a:t>
                      </a:r>
                      <a:r>
                        <a:rPr lang="en-US" altLang="ko-KR" sz="1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textarea</a:t>
                      </a:r>
                      <a:endParaRPr lang="en-US" altLang="ko-KR" sz="1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State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emxProgramCentral.Common.State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current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basic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 Type = State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Editable = false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Creation</a:t>
                      </a:r>
                      <a:r>
                        <a:rPr lang="en-US" altLang="ko-KR" sz="1200" baseline="0" dirty="0" smtClean="0"/>
                        <a:t> 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emxProgramCentral.Common.Originated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originated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Editable = false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 = 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Type = </a:t>
                      </a:r>
                      <a:r>
                        <a:rPr lang="en-US" altLang="ko-KR" sz="1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textarea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44" y="644894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WebForm</a:t>
            </a:r>
            <a:r>
              <a:rPr lang="en-US" altLang="ko-KR" sz="1600" dirty="0" smtClean="0"/>
              <a:t> (View Form)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42844" y="1071546"/>
          <a:ext cx="8858313" cy="24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846"/>
                <a:gridCol w="1126057"/>
                <a:gridCol w="1714970"/>
                <a:gridCol w="1437989"/>
                <a:gridCol w="1050987"/>
                <a:gridCol w="262746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field</a:t>
                      </a:r>
                      <a:r>
                        <a:rPr lang="en-US" altLang="ko-KR" sz="1400" baseline="0" dirty="0" smtClean="0"/>
                        <a:t> 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label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expression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type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settings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 smtClean="0"/>
                        <a:t>ToDo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emxProgramCentral.Common.ToDoType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$&lt;attribute[</a:t>
                      </a:r>
                      <a:r>
                        <a:rPr lang="en-US" altLang="ko-KR" sz="1200" dirty="0" err="1" smtClean="0"/>
                        <a:t>attribute_cclToDoType</a:t>
                      </a:r>
                      <a:r>
                        <a:rPr lang="en-US" altLang="ko-KR" sz="1200" dirty="0" smtClean="0"/>
                        <a:t>]&gt;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Type = attribute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Editable = true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Start 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emxProgramCentral.Common.ToDoStartDate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$&lt;attribute[</a:t>
                      </a:r>
                      <a:r>
                        <a:rPr lang="en-US" altLang="ko-KR" sz="1200" dirty="0" err="1" smtClean="0"/>
                        <a:t>attribute_cclToDoStartDate</a:t>
                      </a:r>
                      <a:r>
                        <a:rPr lang="en-US" altLang="ko-KR" sz="1200" dirty="0" smtClean="0"/>
                        <a:t>]&gt;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 = 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Editable = true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End 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emxProgramCentral.Common.ToDoEndDate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$&lt;attribute[</a:t>
                      </a:r>
                      <a:r>
                        <a:rPr lang="en-US" altLang="ko-KR" sz="1200" dirty="0" err="1" smtClean="0"/>
                        <a:t>attribute_cclToDoEndDate</a:t>
                      </a:r>
                      <a:r>
                        <a:rPr lang="en-US" altLang="ko-KR" sz="1200" dirty="0" smtClean="0"/>
                        <a:t>]&gt;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 = 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Editable = true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Relationships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One to Many, Many to One (1:N, N:1)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다수의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가 다른 하나의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과 관계를 형성한다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905016"/>
            <a:ext cx="62769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44" y="644894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WebForm</a:t>
            </a:r>
            <a:r>
              <a:rPr lang="en-US" altLang="ko-KR" sz="1600" dirty="0" smtClean="0"/>
              <a:t> (Create Form)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2841" y="1071546"/>
          <a:ext cx="8858314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846"/>
                <a:gridCol w="1126056"/>
                <a:gridCol w="1714971"/>
                <a:gridCol w="1437989"/>
                <a:gridCol w="1050987"/>
                <a:gridCol w="262746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field</a:t>
                      </a:r>
                      <a:r>
                        <a:rPr lang="en-US" altLang="ko-KR" sz="1400" baseline="0" dirty="0" smtClean="0"/>
                        <a:t> 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label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expression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type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settings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cclToDoCreateForm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emxProgramCentral.Common.Description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Editable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true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basic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Type = </a:t>
                      </a:r>
                      <a:r>
                        <a:rPr lang="en-US" altLang="ko-KR" sz="1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textarea</a:t>
                      </a:r>
                      <a:endParaRPr lang="en-US" altLang="ko-KR" sz="1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ToDo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emxProgramCentral.Common.ToDoType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attribute[</a:t>
                      </a:r>
                      <a:r>
                        <a:rPr lang="en-US" altLang="ko-KR" sz="1200" dirty="0" err="1" smtClean="0"/>
                        <a:t>attribute_cclToDoType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Type =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Type = </a:t>
                      </a:r>
                      <a:r>
                        <a:rPr lang="en-US" altLang="ko-KR" sz="1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combobox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Start</a:t>
                      </a:r>
                      <a:r>
                        <a:rPr lang="en-US" altLang="ko-KR" sz="1200" baseline="0" dirty="0" smtClean="0"/>
                        <a:t> 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emxProgramCentral.Common.ToDoStartDate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attribute[</a:t>
                      </a:r>
                      <a:r>
                        <a:rPr lang="en-US" altLang="ko-KR" sz="1200" dirty="0" err="1" smtClean="0"/>
                        <a:t>attribute_cclStartDate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 = 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 Clear Button = true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End 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emxProgramCentral.Common.ToDoEndDate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attribute[</a:t>
                      </a:r>
                      <a:r>
                        <a:rPr lang="en-US" altLang="ko-KR" sz="1200" dirty="0" err="1" smtClean="0"/>
                        <a:t>attribute_cclEndDate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 = 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 Clear Button = true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44" y="644894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WebForm</a:t>
            </a:r>
            <a:r>
              <a:rPr lang="en-US" altLang="ko-KR" sz="1600" dirty="0" smtClean="0"/>
              <a:t> (Create Form)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42844" y="1071546"/>
          <a:ext cx="8858313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846"/>
                <a:gridCol w="1126057"/>
                <a:gridCol w="1714970"/>
                <a:gridCol w="1437989"/>
                <a:gridCol w="1050987"/>
                <a:gridCol w="262746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field</a:t>
                      </a:r>
                      <a:r>
                        <a:rPr lang="en-US" altLang="ko-KR" sz="1400" baseline="0" dirty="0" smtClean="0"/>
                        <a:t> 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label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expression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type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settings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 smtClean="0"/>
                        <a:t>ToDo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emxProgramCentral.Common.ToDoType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$&lt;attribute[</a:t>
                      </a:r>
                      <a:r>
                        <a:rPr lang="en-US" altLang="ko-KR" sz="1200" dirty="0" err="1" smtClean="0"/>
                        <a:t>attribute_cclToDoType</a:t>
                      </a:r>
                      <a:r>
                        <a:rPr lang="en-US" altLang="ko-KR" sz="1200" dirty="0" smtClean="0"/>
                        <a:t>]&gt;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Type = attribute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Editable = true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Type = </a:t>
                      </a:r>
                      <a:r>
                        <a:rPr lang="en-US" altLang="ko-KR" sz="1000" baseline="0" dirty="0" err="1" smtClean="0"/>
                        <a:t>combobox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Start 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emxProgramCentral.Common.ToDoStartDate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$&lt;attribute[</a:t>
                      </a:r>
                      <a:r>
                        <a:rPr lang="en-US" altLang="ko-KR" sz="1200" dirty="0" err="1" smtClean="0"/>
                        <a:t>attribute_cclToDoStartDate</a:t>
                      </a:r>
                      <a:r>
                        <a:rPr lang="en-US" altLang="ko-KR" sz="1200" dirty="0" smtClean="0"/>
                        <a:t>]&gt;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 = 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Editable = true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End 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emxProgramCentral.Common.ToDoEndDate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$&lt;attribute[</a:t>
                      </a:r>
                      <a:r>
                        <a:rPr lang="en-US" altLang="ko-KR" sz="1200" dirty="0" err="1" smtClean="0"/>
                        <a:t>attribute_cclToDoEndDate</a:t>
                      </a:r>
                      <a:r>
                        <a:rPr lang="en-US" altLang="ko-KR" sz="1200" dirty="0" smtClean="0"/>
                        <a:t>]&gt;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Field Type =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format = 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Editable = true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Properties(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emxProgramCentralStringResource.properties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28596" y="1000108"/>
          <a:ext cx="828680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037"/>
                <a:gridCol w="530277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</a:tr>
              <a:tr h="150707">
                <a:tc>
                  <a:txBody>
                    <a:bodyPr/>
                    <a:lstStyle/>
                    <a:p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ToDo</a:t>
                      </a:r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emxProgramCentral.Common.ToDoStartDate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To</a:t>
                      </a:r>
                      <a:r>
                        <a:rPr lang="en-US" altLang="ko-KR" sz="1100" baseline="0" dirty="0" err="1" smtClean="0"/>
                        <a:t>Do</a:t>
                      </a:r>
                      <a:r>
                        <a:rPr lang="en-US" altLang="ko-KR" sz="1100" baseline="0" dirty="0" smtClean="0"/>
                        <a:t> Start Date</a:t>
                      </a:r>
                      <a:endParaRPr lang="ko-KR" altLang="en-US" sz="11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emxProgramCentral.Common.ToDoEndDate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ToDo</a:t>
                      </a:r>
                      <a:r>
                        <a:rPr lang="en-US" altLang="ko-KR" sz="1100" baseline="0" dirty="0" smtClean="0"/>
                        <a:t> End Date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Power View (Portal &amp; Channel)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85750" y="4675070"/>
            <a:ext cx="85725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Power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는 이미 존재하는 복수의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Command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단위 화면을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Channel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단위로 조합하여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Single Page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로 사용자에게 제공하는 페이지로서 실제 화면 출력을 담당하는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포함하고 있는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Channel,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화면 내에서의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Channel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위치지정과 배치를 담당하는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Portal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로 구성 되어 있다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다양한 종류의 화면을 사용자에게 동시에 보여지길 원할 때 사용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- Channel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Portal, Command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Business Modeler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MQL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로 정의 및 관리가 가능하다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실행은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emxPortal.jsp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호출하면 실행되며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Parameter</a:t>
            </a:r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Portal Name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을 전송해야 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en-US" altLang="ko-KR" sz="1200" dirty="0" err="1">
                <a:latin typeface="맑은 고딕" pitchFamily="50" charset="-127"/>
                <a:ea typeface="맑은 고딕" pitchFamily="50" charset="-127"/>
              </a:rPr>
              <a:t>emxPortal.jsp?portal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=XXXXXXX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71480"/>
            <a:ext cx="5832903" cy="406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6" name="그룹 115"/>
          <p:cNvGrpSpPr/>
          <p:nvPr/>
        </p:nvGrpSpPr>
        <p:grpSpPr>
          <a:xfrm>
            <a:off x="6215074" y="785794"/>
            <a:ext cx="2586057" cy="3643338"/>
            <a:chOff x="6215074" y="785794"/>
            <a:chExt cx="2586057" cy="3643338"/>
          </a:xfrm>
        </p:grpSpPr>
        <p:sp>
          <p:nvSpPr>
            <p:cNvPr id="14" name="직사각형 13"/>
            <p:cNvSpPr/>
            <p:nvPr/>
          </p:nvSpPr>
          <p:spPr>
            <a:xfrm>
              <a:off x="6215074" y="785794"/>
              <a:ext cx="971557" cy="28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/>
                <a:t>Portal</a:t>
              </a:r>
              <a:endParaRPr lang="ko-KR" altLang="en-US" sz="20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929454" y="1214422"/>
              <a:ext cx="971557" cy="28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Channel1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986604" y="2714620"/>
              <a:ext cx="971557" cy="28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Channel2</a:t>
              </a:r>
              <a:endParaRPr lang="ko-KR" altLang="en-US" sz="14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86604" y="3286124"/>
              <a:ext cx="971557" cy="28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Channel3</a:t>
              </a:r>
              <a:endParaRPr lang="ko-KR" altLang="en-US" sz="14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86604" y="3857628"/>
              <a:ext cx="971557" cy="285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Channel4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786712" y="1571612"/>
              <a:ext cx="728668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Command1</a:t>
              </a:r>
              <a:endParaRPr lang="ko-KR" altLang="en-US" sz="8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786712" y="1857364"/>
              <a:ext cx="728668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Command2</a:t>
              </a:r>
              <a:endParaRPr lang="ko-KR" altLang="en-US" sz="8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786712" y="2143116"/>
              <a:ext cx="728668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Command3</a:t>
              </a:r>
              <a:endParaRPr lang="ko-KR" altLang="en-US" sz="8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786712" y="2428868"/>
              <a:ext cx="728668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Command4</a:t>
              </a:r>
              <a:endParaRPr lang="ko-KR" altLang="en-US" sz="800" dirty="0"/>
            </a:p>
          </p:txBody>
        </p:sp>
        <p:cxnSp>
          <p:nvCxnSpPr>
            <p:cNvPr id="31" name="꺾인 연결선 30"/>
            <p:cNvCxnSpPr>
              <a:stCxn id="15" idx="2"/>
              <a:endCxn id="20" idx="1"/>
            </p:cNvCxnSpPr>
            <p:nvPr/>
          </p:nvCxnSpPr>
          <p:spPr>
            <a:xfrm rot="16200000" flipH="1">
              <a:off x="7368799" y="1546607"/>
              <a:ext cx="464347" cy="371479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15" idx="2"/>
              <a:endCxn id="21" idx="1"/>
            </p:cNvCxnSpPr>
            <p:nvPr/>
          </p:nvCxnSpPr>
          <p:spPr>
            <a:xfrm rot="16200000" flipH="1">
              <a:off x="7225923" y="1689483"/>
              <a:ext cx="750099" cy="371479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15" idx="2"/>
              <a:endCxn id="22" idx="1"/>
            </p:cNvCxnSpPr>
            <p:nvPr/>
          </p:nvCxnSpPr>
          <p:spPr>
            <a:xfrm rot="16200000" flipH="1">
              <a:off x="7083047" y="1832359"/>
              <a:ext cx="1035851" cy="371479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8072463" y="3071810"/>
              <a:ext cx="728668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Command1</a:t>
              </a:r>
              <a:endParaRPr lang="ko-KR" altLang="en-US" sz="800" dirty="0"/>
            </a:p>
          </p:txBody>
        </p:sp>
        <p:cxnSp>
          <p:nvCxnSpPr>
            <p:cNvPr id="52" name="꺾인 연결선 51"/>
            <p:cNvCxnSpPr>
              <a:stCxn id="16" idx="2"/>
              <a:endCxn id="50" idx="1"/>
            </p:cNvCxnSpPr>
            <p:nvPr/>
          </p:nvCxnSpPr>
          <p:spPr>
            <a:xfrm rot="16200000" flipH="1">
              <a:off x="7683126" y="2789629"/>
              <a:ext cx="178595" cy="60008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 52"/>
            <p:cNvCxnSpPr>
              <a:stCxn id="17" idx="2"/>
              <a:endCxn id="56" idx="1"/>
            </p:cNvCxnSpPr>
            <p:nvPr/>
          </p:nvCxnSpPr>
          <p:spPr>
            <a:xfrm rot="16200000" flipH="1">
              <a:off x="7683126" y="3361133"/>
              <a:ext cx="178595" cy="60008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8072463" y="3643314"/>
              <a:ext cx="728668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Command1</a:t>
              </a:r>
              <a:endParaRPr lang="ko-KR" altLang="en-US" sz="8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8072463" y="4214818"/>
              <a:ext cx="728668" cy="214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Command1</a:t>
              </a:r>
              <a:endParaRPr lang="ko-KR" altLang="en-US" sz="800" dirty="0"/>
            </a:p>
          </p:txBody>
        </p:sp>
        <p:cxnSp>
          <p:nvCxnSpPr>
            <p:cNvPr id="59" name="꺾인 연결선 58"/>
            <p:cNvCxnSpPr>
              <a:stCxn id="18" idx="2"/>
              <a:endCxn id="58" idx="1"/>
            </p:cNvCxnSpPr>
            <p:nvPr/>
          </p:nvCxnSpPr>
          <p:spPr>
            <a:xfrm rot="16200000" flipH="1">
              <a:off x="7683126" y="3932637"/>
              <a:ext cx="178595" cy="60008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hape 62"/>
            <p:cNvCxnSpPr>
              <a:stCxn id="14" idx="2"/>
              <a:endCxn id="15" idx="1"/>
            </p:cNvCxnSpPr>
            <p:nvPr/>
          </p:nvCxnSpPr>
          <p:spPr>
            <a:xfrm rot="16200000" flipH="1">
              <a:off x="6672277" y="1100121"/>
              <a:ext cx="285752" cy="22860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hape 63"/>
            <p:cNvCxnSpPr>
              <a:stCxn id="14" idx="2"/>
              <a:endCxn id="16" idx="1"/>
            </p:cNvCxnSpPr>
            <p:nvPr/>
          </p:nvCxnSpPr>
          <p:spPr>
            <a:xfrm rot="16200000" flipH="1">
              <a:off x="5950753" y="1821645"/>
              <a:ext cx="1785950" cy="28575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hape 67"/>
            <p:cNvCxnSpPr>
              <a:stCxn id="14" idx="2"/>
              <a:endCxn id="18" idx="1"/>
            </p:cNvCxnSpPr>
            <p:nvPr/>
          </p:nvCxnSpPr>
          <p:spPr>
            <a:xfrm rot="16200000" flipH="1">
              <a:off x="5379249" y="2393149"/>
              <a:ext cx="2928958" cy="28575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hape 68"/>
            <p:cNvCxnSpPr>
              <a:stCxn id="14" idx="2"/>
              <a:endCxn id="17" idx="1"/>
            </p:cNvCxnSpPr>
            <p:nvPr/>
          </p:nvCxnSpPr>
          <p:spPr>
            <a:xfrm rot="16200000" flipH="1">
              <a:off x="5665001" y="2107397"/>
              <a:ext cx="2357454" cy="28575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hape 110"/>
            <p:cNvCxnSpPr>
              <a:stCxn id="15" idx="2"/>
              <a:endCxn id="19" idx="1"/>
            </p:cNvCxnSpPr>
            <p:nvPr/>
          </p:nvCxnSpPr>
          <p:spPr>
            <a:xfrm rot="16200000" flipH="1">
              <a:off x="7511675" y="1403731"/>
              <a:ext cx="178595" cy="371479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Portal &amp; Channel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Configurable Page Layout</a:t>
            </a:r>
            <a:endParaRPr lang="en-US" altLang="ko-KR" sz="1600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142984"/>
            <a:ext cx="73152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3403" y="1643050"/>
            <a:ext cx="5029191" cy="330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Portal &amp; Channel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Configurable Page Layout</a:t>
            </a:r>
            <a:endParaRPr lang="en-US" altLang="ko-KR" sz="1600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857364"/>
            <a:ext cx="365854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Portal &amp; Channel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Configurable Page Layout</a:t>
            </a:r>
          </a:p>
          <a:p>
            <a:pPr lvl="1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Chennel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 이상이 될 경우 아래와 같이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Drop-Down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Menu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형식으로 표현된다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633663"/>
            <a:ext cx="73628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Portal &amp; Channel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Configurable Page Layout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863" y="1738313"/>
            <a:ext cx="75342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Portal &amp; Channel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Extend/ Collapse Channel Buttons</a:t>
            </a:r>
            <a:endParaRPr lang="en-US" altLang="ko-KR" sz="16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00108"/>
            <a:ext cx="69342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Portal &amp; Channel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Portal</a:t>
            </a:r>
            <a:endParaRPr lang="en-US" altLang="ko-KR" sz="16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062058"/>
            <a:ext cx="6248400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3776683"/>
            <a:ext cx="62484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6643688" y="1062058"/>
            <a:ext cx="24288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PORTAL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의 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Name, Description, Label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을 지정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6643688" y="3814783"/>
            <a:ext cx="24288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PORTAL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의 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Link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주소 지정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Relationships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Many to Many (N:N)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다수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대 다수의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간의 </a:t>
            </a: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을 가진다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14488"/>
            <a:ext cx="644842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Portal &amp; Channel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Portal</a:t>
            </a:r>
            <a:endParaRPr lang="en-US" altLang="ko-KR" sz="1600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071584"/>
            <a:ext cx="62484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3990997"/>
            <a:ext cx="62484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6643688" y="1109684"/>
            <a:ext cx="242887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PORTAL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의 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지정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6643688" y="4000522"/>
            <a:ext cx="24288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Portal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에 표시될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Channel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정보를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Add/Remove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를 통해 지정한다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Channel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의 배치는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MQL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또는 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좌측 모델러에서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Channel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을 선택하고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Drag&amp;Drop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으로 지정 가능하다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Portal &amp; Channel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Channel</a:t>
            </a:r>
            <a:endParaRPr lang="en-US" altLang="ko-KR" sz="1600" dirty="0" smtClean="0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6643688" y="1233511"/>
            <a:ext cx="2428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Channel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Name, Description, Label, Height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를 지정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6643688" y="4124349"/>
            <a:ext cx="24288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Add/Remove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를 통해 채널에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를 등록할 수 있다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052536"/>
            <a:ext cx="621506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3838599"/>
            <a:ext cx="6215063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Tables </a:t>
            </a:r>
            <a:endParaRPr lang="en-US" altLang="ko-KR" sz="1600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981078"/>
            <a:ext cx="680085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85720" y="4216417"/>
            <a:ext cx="85725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- 3DEXPERIENCE</a:t>
            </a:r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제공되는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기능은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Modeler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나 </a:t>
            </a:r>
            <a:r>
              <a:rPr kumimoji="0" lang="en-US" altLang="ko-KR" sz="1200" dirty="0" err="1">
                <a:latin typeface="맑은 고딕" pitchFamily="50" charset="-127"/>
                <a:ea typeface="맑은 고딕" pitchFamily="50" charset="-127"/>
              </a:rPr>
              <a:t>Mql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로 정의하여 사용하는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System Table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이 있고 위와 같은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화면에서 사용자 원한 형태로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컬럼을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Hide/Show,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위치 변경하여 개인화할 수 있는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User Table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로 구분된다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화면상의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Table Rendering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emxTable.jsp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가 담당하고 실제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Table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조회될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Business Object List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JPO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통해 실행한다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(table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을 사용하기 위해서는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emxTable.jsp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호출해야 하며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정의된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Table Name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JPO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JPO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구현되어 있는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Method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명을 전달해야 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 )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- Table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Edit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모드도 제공되며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Table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을 통한 대량 데이터 수정도 가능하다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화면 구성</a:t>
            </a:r>
            <a:endParaRPr lang="en-US" altLang="ko-KR" sz="160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513" y="1047750"/>
            <a:ext cx="62769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 Body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통해 정의된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 Data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들이 뿌려지는 부분이다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32" y="1643050"/>
            <a:ext cx="64960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214313" y="1285875"/>
            <a:ext cx="8358187" cy="4686300"/>
            <a:chOff x="214313" y="1285875"/>
            <a:chExt cx="8358187" cy="46863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313" y="4614863"/>
              <a:ext cx="2357437" cy="1357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" name="그룹 19"/>
            <p:cNvGrpSpPr/>
            <p:nvPr/>
          </p:nvGrpSpPr>
          <p:grpSpPr>
            <a:xfrm>
              <a:off x="428625" y="1285875"/>
              <a:ext cx="8143875" cy="4572000"/>
              <a:chOff x="428625" y="1285875"/>
              <a:chExt cx="8143875" cy="4572000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428625" y="1285875"/>
                <a:ext cx="1714500" cy="1143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400" b="1" dirty="0"/>
                  <a:t>emxTable.jsp </a:t>
                </a:r>
                <a:r>
                  <a:rPr kumimoji="0" lang="ko-KR" altLang="en-US" sz="1400" b="1" dirty="0"/>
                  <a:t>호출</a:t>
                </a:r>
                <a:endParaRPr kumimoji="0" lang="en-US" altLang="ko-KR" sz="1400" b="1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ko-KR" sz="1100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dirty="0" err="1"/>
                  <a:t>emxTable.jsp?table</a:t>
                </a:r>
                <a:r>
                  <a:rPr kumimoji="0" lang="en-US" altLang="ko-KR" sz="1100" dirty="0"/>
                  <a:t>=</a:t>
                </a:r>
                <a:r>
                  <a:rPr kumimoji="0" lang="en-US" altLang="ko-KR" sz="1100" dirty="0" err="1"/>
                  <a:t>XXXX&amp;program</a:t>
                </a:r>
                <a:r>
                  <a:rPr kumimoji="0" lang="en-US" altLang="ko-KR" sz="1100" dirty="0"/>
                  <a:t>=JPO:METHOD</a:t>
                </a:r>
                <a:endParaRPr kumimoji="0" lang="ko-KR" altLang="en-US" sz="11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643313" y="1285875"/>
                <a:ext cx="1714500" cy="1143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400" b="1" dirty="0"/>
                  <a:t>Program </a:t>
                </a:r>
                <a:r>
                  <a:rPr kumimoji="0" lang="ko-KR" altLang="en-US" sz="1400" b="1" dirty="0"/>
                  <a:t>실행</a:t>
                </a:r>
                <a:endParaRPr kumimoji="0" lang="en-US" altLang="ko-KR" sz="1400" b="1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ko-KR" sz="1400" b="1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dirty="0"/>
                  <a:t>Program </a:t>
                </a:r>
                <a:r>
                  <a:rPr kumimoji="0" lang="ko-KR" altLang="en-US" sz="1100" dirty="0" err="1"/>
                  <a:t>파라미터로</a:t>
                </a:r>
                <a:r>
                  <a:rPr kumimoji="0" lang="ko-KR" altLang="en-US" sz="1100" dirty="0"/>
                  <a:t> 전달받은 </a:t>
                </a:r>
                <a:r>
                  <a:rPr kumimoji="0" lang="en-US" altLang="ko-KR" sz="1100" dirty="0"/>
                  <a:t>JPO</a:t>
                </a:r>
                <a:r>
                  <a:rPr kumimoji="0" lang="ko-KR" altLang="en-US" sz="1100" dirty="0"/>
                  <a:t>의 </a:t>
                </a:r>
                <a:r>
                  <a:rPr kumimoji="0" lang="en-US" altLang="ko-KR" sz="1100" dirty="0"/>
                  <a:t>Method</a:t>
                </a:r>
                <a:r>
                  <a:rPr kumimoji="0" lang="ko-KR" altLang="en-US" sz="1100" dirty="0"/>
                  <a:t>를 호출</a:t>
                </a:r>
                <a:endParaRPr kumimoji="0" lang="en-US" altLang="ko-KR" sz="1100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6858000" y="1285875"/>
                <a:ext cx="1714500" cy="1143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400" b="1" dirty="0"/>
                  <a:t>Table </a:t>
                </a:r>
                <a:r>
                  <a:rPr kumimoji="0" lang="ko-KR" altLang="en-US" sz="1400" b="1" dirty="0"/>
                  <a:t>조회</a:t>
                </a:r>
                <a:endParaRPr kumimoji="0" lang="en-US" altLang="ko-KR" sz="1400" b="1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ko-KR" sz="1400" b="1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dirty="0"/>
                  <a:t>Table </a:t>
                </a:r>
                <a:r>
                  <a:rPr kumimoji="0" lang="ko-KR" altLang="en-US" sz="1100" dirty="0" err="1"/>
                  <a:t>파라미터로</a:t>
                </a:r>
                <a:r>
                  <a:rPr kumimoji="0" lang="ko-KR" altLang="en-US" sz="1100" dirty="0"/>
                  <a:t> 받은 </a:t>
                </a:r>
                <a:r>
                  <a:rPr kumimoji="0" lang="en-US" altLang="ko-KR" sz="1100" dirty="0"/>
                  <a:t>table</a:t>
                </a:r>
                <a:r>
                  <a:rPr kumimoji="0" lang="ko-KR" altLang="en-US" sz="1100" dirty="0"/>
                  <a:t>을 조회</a:t>
                </a:r>
                <a:endParaRPr kumimoji="0" lang="en-US" altLang="ko-KR" sz="11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6858000" y="4714875"/>
                <a:ext cx="1714500" cy="1143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400" b="1" dirty="0"/>
                  <a:t>Table </a:t>
                </a:r>
                <a:r>
                  <a:rPr kumimoji="0" lang="ko-KR" altLang="en-US" sz="1400" b="1" dirty="0"/>
                  <a:t>생성</a:t>
                </a:r>
                <a:endParaRPr kumimoji="0" lang="en-US" altLang="ko-KR" sz="1400" b="1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ko-KR" sz="1400" b="1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100" dirty="0"/>
                  <a:t>조회된 </a:t>
                </a:r>
                <a:r>
                  <a:rPr kumimoji="0" lang="en-US" altLang="ko-KR" sz="1100" dirty="0"/>
                  <a:t>Table</a:t>
                </a:r>
                <a:r>
                  <a:rPr kumimoji="0" lang="ko-KR" altLang="en-US" sz="1100" dirty="0"/>
                  <a:t>에 </a:t>
                </a:r>
                <a:r>
                  <a:rPr kumimoji="0" lang="en-US" altLang="ko-KR" sz="1100" dirty="0"/>
                  <a:t>JPO</a:t>
                </a:r>
                <a:r>
                  <a:rPr kumimoji="0" lang="ko-KR" altLang="en-US" sz="1100" dirty="0"/>
                  <a:t>실행 결과인 데이터 목록을 </a:t>
                </a:r>
                <a:r>
                  <a:rPr kumimoji="0" lang="ko-KR" altLang="en-US" sz="1100" dirty="0" err="1"/>
                  <a:t>셋팅</a:t>
                </a:r>
                <a:r>
                  <a:rPr kumimoji="0" lang="en-US" altLang="ko-KR" sz="1100" dirty="0"/>
                  <a:t>.</a:t>
                </a: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714750" y="4714875"/>
                <a:ext cx="1714500" cy="1143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400" b="1" dirty="0"/>
                  <a:t>Column </a:t>
                </a:r>
                <a:r>
                  <a:rPr kumimoji="0" lang="ko-KR" altLang="en-US" sz="1400" b="1" dirty="0"/>
                  <a:t>생성</a:t>
                </a:r>
                <a:endParaRPr kumimoji="0" lang="en-US" altLang="ko-KR" sz="1400" b="1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ko-KR" sz="1400" b="1" dirty="0"/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100" dirty="0"/>
                  <a:t>테이블에 정의된 </a:t>
                </a:r>
                <a:r>
                  <a:rPr kumimoji="0" lang="ko-KR" altLang="en-US" sz="1100" dirty="0" err="1"/>
                  <a:t>컬럼을</a:t>
                </a:r>
                <a:r>
                  <a:rPr kumimoji="0" lang="ko-KR" altLang="en-US" sz="1100" dirty="0"/>
                  <a:t> 생성한다</a:t>
                </a:r>
                <a:r>
                  <a:rPr kumimoji="0" lang="en-US" altLang="ko-KR" sz="1100" dirty="0"/>
                  <a:t>.</a:t>
                </a:r>
              </a:p>
            </p:txBody>
          </p:sp>
          <p:cxnSp>
            <p:nvCxnSpPr>
              <p:cNvPr id="14" name="직선 화살표 연결선 13"/>
              <p:cNvCxnSpPr>
                <a:stCxn id="9" idx="3"/>
                <a:endCxn id="10" idx="1"/>
              </p:cNvCxnSpPr>
              <p:nvPr/>
            </p:nvCxnSpPr>
            <p:spPr>
              <a:xfrm>
                <a:off x="2143125" y="1857375"/>
                <a:ext cx="1500188" cy="1588"/>
              </a:xfrm>
              <a:prstGeom prst="straightConnector1">
                <a:avLst/>
              </a:prstGeom>
              <a:ln w="317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>
                <a:stCxn id="10" idx="3"/>
                <a:endCxn id="11" idx="1"/>
              </p:cNvCxnSpPr>
              <p:nvPr/>
            </p:nvCxnSpPr>
            <p:spPr>
              <a:xfrm>
                <a:off x="5357813" y="1857375"/>
                <a:ext cx="1500187" cy="1588"/>
              </a:xfrm>
              <a:prstGeom prst="straightConnector1">
                <a:avLst/>
              </a:prstGeom>
              <a:ln w="317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stCxn id="11" idx="2"/>
                <a:endCxn id="12" idx="0"/>
              </p:cNvCxnSpPr>
              <p:nvPr/>
            </p:nvCxnSpPr>
            <p:spPr>
              <a:xfrm rot="5400000">
                <a:off x="6572250" y="3571875"/>
                <a:ext cx="2287588" cy="1588"/>
              </a:xfrm>
              <a:prstGeom prst="straightConnector1">
                <a:avLst/>
              </a:prstGeom>
              <a:ln w="317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>
                <a:stCxn id="12" idx="1"/>
                <a:endCxn id="13" idx="3"/>
              </p:cNvCxnSpPr>
              <p:nvPr/>
            </p:nvCxnSpPr>
            <p:spPr>
              <a:xfrm rot="10800000">
                <a:off x="5429250" y="5286375"/>
                <a:ext cx="1428750" cy="1588"/>
              </a:xfrm>
              <a:prstGeom prst="straightConnector1">
                <a:avLst/>
              </a:prstGeom>
              <a:ln w="317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21"/>
              <p:cNvSpPr txBox="1">
                <a:spLocks noChangeArrowheads="1"/>
              </p:cNvSpPr>
              <p:nvPr/>
            </p:nvSpPr>
            <p:spPr bwMode="auto">
              <a:xfrm>
                <a:off x="1428750" y="3214688"/>
                <a:ext cx="5072063" cy="1200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테이블 출력은 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emxTable.jsp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를 통해 가능하며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, table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명과 </a:t>
                </a:r>
                <a:endParaRPr kumimoji="0" lang="en-US" altLang="ko-KR" sz="120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JPO,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Method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명을 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Parameter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로 전달 해야 한다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endParaRPr kumimoji="0" lang="en-US" altLang="ko-KR" sz="120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JPO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의 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Method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의 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Return 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값은 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MapList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이어야 하며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, MapList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의 </a:t>
                </a:r>
                <a:endParaRPr kumimoji="0" lang="en-US" altLang="ko-KR" sz="120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Element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는 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Map </a:t>
                </a:r>
                <a:r>
                  <a:rPr kumimoji="0" lang="ko-KR" altLang="en-US" sz="1200">
                    <a:latin typeface="맑은 고딕" pitchFamily="50" charset="-127"/>
                    <a:ea typeface="맑은 고딕" pitchFamily="50" charset="-127"/>
                  </a:rPr>
                  <a:t>형태이어야 한다</a:t>
                </a:r>
                <a:r>
                  <a:rPr kumimoji="0" lang="en-US" altLang="ko-KR" sz="120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endParaRPr kumimoji="0" lang="en-US" altLang="ko-KR" sz="12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>
              <a:xfrm rot="10800000" flipV="1">
                <a:off x="2571750" y="5286375"/>
                <a:ext cx="1143000" cy="7938"/>
              </a:xfrm>
              <a:prstGeom prst="straightConnector1">
                <a:avLst/>
              </a:prstGeom>
              <a:ln w="317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 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087350"/>
            <a:ext cx="8929688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14313" y="3730538"/>
          <a:ext cx="8143876" cy="11986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370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Name</a:t>
                      </a:r>
                      <a:endParaRPr lang="ko-KR" altLang="en-US" sz="1200" b="1" dirty="0"/>
                    </a:p>
                  </a:txBody>
                  <a:tcPr marL="91439" marR="91439" marT="45708" marB="4570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Business</a:t>
                      </a:r>
                      <a:r>
                        <a:rPr lang="en-US" altLang="ko-KR" sz="1200" baseline="0" dirty="0" smtClean="0"/>
                        <a:t> Modeler</a:t>
                      </a:r>
                      <a:r>
                        <a:rPr lang="ko-KR" altLang="en-US" sz="1200" baseline="0" dirty="0" smtClean="0"/>
                        <a:t>나 </a:t>
                      </a:r>
                      <a:r>
                        <a:rPr lang="en-US" altLang="ko-KR" sz="1200" baseline="0" dirty="0" smtClean="0"/>
                        <a:t>MQL</a:t>
                      </a:r>
                      <a:r>
                        <a:rPr lang="ko-KR" altLang="en-US" sz="1200" baseline="0" dirty="0" smtClean="0"/>
                        <a:t>로 조회할 수 있는 고유의 </a:t>
                      </a:r>
                      <a:r>
                        <a:rPr lang="en-US" altLang="ko-KR" sz="1200" baseline="0" dirty="0" smtClean="0"/>
                        <a:t>Table </a:t>
                      </a:r>
                      <a:r>
                        <a:rPr lang="ko-KR" altLang="en-US" sz="1200" baseline="0" dirty="0" smtClean="0"/>
                        <a:t>명칭</a:t>
                      </a:r>
                      <a:r>
                        <a:rPr lang="en-US" altLang="ko-KR" sz="1200" baseline="0" dirty="0" smtClean="0"/>
                        <a:t> ( </a:t>
                      </a:r>
                      <a:r>
                        <a:rPr lang="ko-KR" altLang="en-US" sz="1200" baseline="0" dirty="0" smtClean="0"/>
                        <a:t>중복될 수 없음 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marL="91439" marR="91439" marT="45708" marB="45708"/>
                </a:tc>
              </a:tr>
              <a:tr h="370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Add/Delete</a:t>
                      </a:r>
                      <a:endParaRPr lang="ko-KR" altLang="en-US" sz="1200" b="1" dirty="0"/>
                    </a:p>
                  </a:txBody>
                  <a:tcPr marL="91439" marR="91439" marT="45708" marB="4570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컬럼을</a:t>
                      </a:r>
                      <a:r>
                        <a:rPr lang="ko-KR" altLang="en-US" sz="1200" dirty="0" smtClean="0"/>
                        <a:t> 추가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삭제</a:t>
                      </a:r>
                      <a:endParaRPr lang="ko-KR" altLang="en-US" sz="1200" dirty="0"/>
                    </a:p>
                  </a:txBody>
                  <a:tcPr marL="91439" marR="91439" marT="45708" marB="45708"/>
                </a:tc>
              </a:tr>
              <a:tr h="4570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Move</a:t>
                      </a:r>
                      <a:r>
                        <a:rPr lang="en-US" altLang="ko-KR" sz="1200" b="1" baseline="0" dirty="0" smtClean="0"/>
                        <a:t> Left/Right</a:t>
                      </a:r>
                      <a:endParaRPr lang="ko-KR" altLang="en-US" sz="1200" b="1" dirty="0"/>
                    </a:p>
                  </a:txBody>
                  <a:tcPr marL="91439" marR="91439" marT="45708" marB="4570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컬럼</a:t>
                      </a:r>
                      <a:r>
                        <a:rPr lang="ko-KR" altLang="en-US" sz="1200" dirty="0" smtClean="0"/>
                        <a:t> 위치 변경</a:t>
                      </a:r>
                      <a:endParaRPr lang="ko-KR" altLang="en-US" sz="1200" dirty="0"/>
                    </a:p>
                  </a:txBody>
                  <a:tcPr marL="91439" marR="91439" marT="45708" marB="45708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 Column(basic) 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57214" y="4945046"/>
          <a:ext cx="8143876" cy="7418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Name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컬럼</a:t>
                      </a:r>
                      <a:r>
                        <a:rPr lang="ko-KR" altLang="en-US" sz="1200" dirty="0" smtClean="0"/>
                        <a:t> 명칭 </a:t>
                      </a:r>
                      <a:r>
                        <a:rPr lang="en-US" altLang="ko-KR" sz="1200" dirty="0" smtClean="0"/>
                        <a:t>( </a:t>
                      </a:r>
                      <a:r>
                        <a:rPr lang="ko-KR" altLang="en-US" sz="1200" dirty="0" smtClean="0"/>
                        <a:t>시스템 상의 명칭으로 실제로 화면상에서 보이는 </a:t>
                      </a:r>
                      <a:r>
                        <a:rPr lang="ko-KR" altLang="en-US" sz="1200" dirty="0" err="1" smtClean="0"/>
                        <a:t>컬럼명은</a:t>
                      </a:r>
                      <a:r>
                        <a:rPr lang="ko-KR" altLang="en-US" sz="1200" dirty="0" smtClean="0"/>
                        <a:t> 아니다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Description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77" y="1071546"/>
            <a:ext cx="57531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 Column(Expression) 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85720" y="4992710"/>
          <a:ext cx="8143876" cy="1651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Expression</a:t>
                      </a:r>
                      <a:endParaRPr lang="ko-KR" altLang="en-US" sz="1200" b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컬럼에</a:t>
                      </a:r>
                      <a:r>
                        <a:rPr lang="ko-KR" altLang="en-US" sz="1200" dirty="0" smtClean="0"/>
                        <a:t> 표시될 데이터 정의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$&lt;attribute[Originator]&gt;, $&lt;current&gt;, $&lt;name&gt;,</a:t>
                      </a:r>
                      <a:r>
                        <a:rPr lang="en-US" altLang="ko-KR" sz="1200" baseline="0" dirty="0" smtClean="0"/>
                        <a:t> $&lt;from[Reference Document].</a:t>
                      </a:r>
                      <a:r>
                        <a:rPr lang="en-US" altLang="ko-KR" sz="1200" baseline="0" dirty="0" err="1" smtClean="0"/>
                        <a:t>to.name</a:t>
                      </a:r>
                      <a:r>
                        <a:rPr lang="en-US" altLang="ko-KR" sz="1200" baseline="0" dirty="0" smtClean="0"/>
                        <a:t>&gt;</a:t>
                      </a:r>
                      <a:endParaRPr lang="ko-KR" altLang="en-US" sz="1200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Applies</a:t>
                      </a:r>
                      <a:r>
                        <a:rPr lang="en-US" altLang="ko-KR" sz="1200" b="1" baseline="0" dirty="0" smtClean="0"/>
                        <a:t> To</a:t>
                      </a:r>
                      <a:endParaRPr lang="ko-KR" altLang="en-US" sz="1200" b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Table</a:t>
                      </a:r>
                      <a:r>
                        <a:rPr lang="ko-KR" altLang="en-US" sz="1200" dirty="0" smtClean="0"/>
                        <a:t>에 데이터를 출력할 </a:t>
                      </a:r>
                      <a:r>
                        <a:rPr lang="en-US" altLang="ko-KR" sz="1200" dirty="0" smtClean="0"/>
                        <a:t>JPO </a:t>
                      </a:r>
                      <a:r>
                        <a:rPr lang="ko-KR" altLang="en-US" sz="1200" dirty="0" smtClean="0"/>
                        <a:t>프로그램의 </a:t>
                      </a:r>
                      <a:r>
                        <a:rPr lang="ko-KR" altLang="en-US" sz="1200" dirty="0" err="1" smtClean="0"/>
                        <a:t>리턴값이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Business Object</a:t>
                      </a:r>
                      <a:r>
                        <a:rPr lang="ko-KR" altLang="en-US" sz="1200" dirty="0" smtClean="0"/>
                        <a:t>인지 </a:t>
                      </a:r>
                      <a:r>
                        <a:rPr lang="en-US" altLang="ko-KR" sz="1200" dirty="0" smtClean="0"/>
                        <a:t>Relationship</a:t>
                      </a:r>
                      <a:r>
                        <a:rPr lang="ko-KR" altLang="en-US" sz="1200" dirty="0" smtClean="0"/>
                        <a:t>인지 지정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Business</a:t>
                      </a:r>
                      <a:r>
                        <a:rPr lang="en-US" altLang="ko-KR" sz="1200" baseline="0" dirty="0" smtClean="0"/>
                        <a:t> Object</a:t>
                      </a:r>
                      <a:r>
                        <a:rPr lang="ko-KR" altLang="en-US" sz="1200" baseline="0" dirty="0" smtClean="0"/>
                        <a:t>인 경우 </a:t>
                      </a:r>
                      <a:r>
                        <a:rPr lang="en-US" altLang="ko-KR" sz="1200" baseline="0" dirty="0" smtClean="0"/>
                        <a:t>JPO </a:t>
                      </a:r>
                      <a:r>
                        <a:rPr lang="ko-KR" altLang="en-US" sz="1200" baseline="0" dirty="0" err="1" smtClean="0"/>
                        <a:t>메소드의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리턴값인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MapList</a:t>
                      </a:r>
                      <a:r>
                        <a:rPr lang="ko-KR" altLang="en-US" sz="1200" baseline="0" dirty="0" smtClean="0"/>
                        <a:t>의 </a:t>
                      </a:r>
                      <a:r>
                        <a:rPr lang="en-US" altLang="ko-KR" sz="1200" baseline="0" dirty="0" smtClean="0"/>
                        <a:t>Element</a:t>
                      </a:r>
                      <a:r>
                        <a:rPr lang="ko-KR" altLang="en-US" sz="1200" baseline="0" dirty="0" smtClean="0"/>
                        <a:t>인 </a:t>
                      </a:r>
                      <a:r>
                        <a:rPr lang="en-US" altLang="ko-KR" sz="1200" baseline="0" dirty="0" smtClean="0"/>
                        <a:t>Map</a:t>
                      </a:r>
                      <a:r>
                        <a:rPr lang="ko-KR" altLang="en-US" sz="1200" baseline="0" dirty="0" smtClean="0"/>
                        <a:t>에 </a:t>
                      </a:r>
                      <a:r>
                        <a:rPr lang="en-US" altLang="ko-KR" sz="1200" baseline="0" dirty="0" smtClean="0"/>
                        <a:t>id</a:t>
                      </a:r>
                      <a:r>
                        <a:rPr lang="ko-KR" altLang="en-US" sz="1200" baseline="0" dirty="0" smtClean="0"/>
                        <a:t>를 </a:t>
                      </a:r>
                      <a:r>
                        <a:rPr lang="en-US" altLang="ko-KR" sz="1200" baseline="0" dirty="0" smtClean="0"/>
                        <a:t>Key </a:t>
                      </a:r>
                      <a:r>
                        <a:rPr lang="ko-KR" altLang="en-US" sz="1200" baseline="0" dirty="0" smtClean="0"/>
                        <a:t>값으로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Business Object ID</a:t>
                      </a:r>
                      <a:r>
                        <a:rPr lang="ko-KR" altLang="en-US" sz="1200" baseline="0" dirty="0" smtClean="0"/>
                        <a:t>값이 </a:t>
                      </a:r>
                      <a:r>
                        <a:rPr lang="ko-KR" altLang="en-US" sz="1200" baseline="0" dirty="0" err="1" smtClean="0"/>
                        <a:t>리턴되어야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en-US" altLang="ko-KR" sz="1200" baseline="0" dirty="0" err="1" smtClean="0"/>
                        <a:t>MapList</a:t>
                      </a:r>
                      <a:r>
                        <a:rPr lang="ko-KR" altLang="en-US" sz="1200" baseline="0" dirty="0" smtClean="0"/>
                        <a:t>에 존재하는 이 </a:t>
                      </a:r>
                      <a:r>
                        <a:rPr lang="en-US" altLang="ko-KR" sz="1200" baseline="0" dirty="0" smtClean="0"/>
                        <a:t>id</a:t>
                      </a:r>
                      <a:r>
                        <a:rPr lang="ko-KR" altLang="en-US" sz="1200" baseline="0" dirty="0" smtClean="0"/>
                        <a:t>에 의해 </a:t>
                      </a:r>
                      <a:r>
                        <a:rPr lang="en-US" altLang="ko-KR" sz="1200" baseline="0" dirty="0" smtClean="0"/>
                        <a:t>Expression</a:t>
                      </a:r>
                      <a:r>
                        <a:rPr lang="ko-KR" altLang="en-US" sz="1200" baseline="0" dirty="0" smtClean="0"/>
                        <a:t>에 정의된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식에 의해 </a:t>
                      </a:r>
                      <a:r>
                        <a:rPr lang="en-US" altLang="ko-KR" sz="1200" baseline="0" dirty="0" smtClean="0"/>
                        <a:t>Column </a:t>
                      </a:r>
                      <a:r>
                        <a:rPr lang="ko-KR" altLang="en-US" sz="1200" baseline="0" dirty="0" smtClean="0"/>
                        <a:t>값이 결정된다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Heading</a:t>
                      </a:r>
                      <a:endParaRPr lang="ko-KR" altLang="en-US" sz="1200" b="1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실제 화면상에서 보여줄 </a:t>
                      </a:r>
                      <a:r>
                        <a:rPr lang="ko-KR" altLang="en-US" sz="1200" dirty="0" err="1" smtClean="0"/>
                        <a:t>컬럼</a:t>
                      </a:r>
                      <a:r>
                        <a:rPr lang="ko-KR" altLang="en-US" sz="1200" dirty="0" smtClean="0"/>
                        <a:t> 명 지정</a:t>
                      </a:r>
                      <a:endParaRPr lang="ko-KR" altLang="en-US" sz="1200" dirty="0"/>
                    </a:p>
                  </a:txBody>
                  <a:tcPr marL="91439" marR="91439"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85"/>
            <a:ext cx="57531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4429146" cy="278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 Column(Link) 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85720" y="4875234"/>
          <a:ext cx="8143876" cy="1482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Href</a:t>
                      </a:r>
                      <a:endParaRPr lang="ko-KR" altLang="en-US" sz="1200" b="1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화면상에 </a:t>
                      </a:r>
                      <a:r>
                        <a:rPr lang="ko-KR" altLang="en-US" sz="1200" dirty="0" err="1" smtClean="0"/>
                        <a:t>필드값을</a:t>
                      </a:r>
                      <a:r>
                        <a:rPr lang="ko-KR" altLang="en-US" sz="1200" dirty="0" smtClean="0"/>
                        <a:t> 클릭했을 때의 링크 정보 정의 </a:t>
                      </a:r>
                      <a:r>
                        <a:rPr lang="en-US" altLang="ko-KR" sz="1200" dirty="0" smtClean="0"/>
                        <a:t>( URL, </a:t>
                      </a:r>
                      <a:r>
                        <a:rPr lang="en-US" altLang="ko-KR" sz="1200" dirty="0" err="1" smtClean="0"/>
                        <a:t>Javascript</a:t>
                      </a:r>
                      <a:r>
                        <a:rPr lang="en-US" altLang="ko-KR" sz="1200" baseline="0" dirty="0" smtClean="0"/>
                        <a:t> Function )</a:t>
                      </a:r>
                      <a:endParaRPr lang="ko-KR" altLang="en-US" sz="1200" dirty="0"/>
                    </a:p>
                  </a:txBody>
                  <a:tcPr marL="91439" marR="91439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Alt</a:t>
                      </a:r>
                      <a:endParaRPr lang="ko-KR" altLang="en-US" sz="1200" b="1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필드에 대한 </a:t>
                      </a:r>
                      <a:r>
                        <a:rPr lang="en-US" altLang="ko-KR" sz="1200" baseline="0" dirty="0" smtClean="0"/>
                        <a:t>Tooltip Text</a:t>
                      </a:r>
                    </a:p>
                  </a:txBody>
                  <a:tcPr marL="91439" marR="91439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RangeHref</a:t>
                      </a:r>
                      <a:endParaRPr lang="ko-KR" altLang="en-US" sz="1200" b="1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수정 모드 일 때 </a:t>
                      </a:r>
                      <a:r>
                        <a:rPr lang="en-US" altLang="ko-KR" sz="1200" baseline="0" dirty="0" smtClean="0"/>
                        <a:t>Chooser</a:t>
                      </a:r>
                      <a:r>
                        <a:rPr lang="ko-KR" altLang="en-US" sz="1200" baseline="0" dirty="0" smtClean="0"/>
                        <a:t> 혹은 </a:t>
                      </a:r>
                      <a:r>
                        <a:rPr lang="en-US" altLang="ko-KR" sz="1200" baseline="0" dirty="0" smtClean="0"/>
                        <a:t>Range</a:t>
                      </a:r>
                      <a:r>
                        <a:rPr lang="ko-KR" altLang="en-US" sz="1200" baseline="0" dirty="0" smtClean="0"/>
                        <a:t>값을 사용하기 위한 </a:t>
                      </a:r>
                      <a:r>
                        <a:rPr lang="en-US" altLang="ko-KR" sz="1200" baseline="0" dirty="0" smtClean="0"/>
                        <a:t>Field</a:t>
                      </a:r>
                    </a:p>
                  </a:txBody>
                  <a:tcPr marL="91439" marR="91439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UpdateURL</a:t>
                      </a:r>
                      <a:endParaRPr lang="ko-KR" altLang="en-US" sz="1200" b="1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수정 모드 일 때 </a:t>
                      </a:r>
                      <a:r>
                        <a:rPr lang="en-US" altLang="ko-KR" sz="1200" baseline="0" dirty="0" smtClean="0"/>
                        <a:t>Column</a:t>
                      </a:r>
                      <a:r>
                        <a:rPr lang="ko-KR" altLang="en-US" sz="1200" baseline="0" dirty="0" smtClean="0"/>
                        <a:t>이 변경 됐을때 행해질 </a:t>
                      </a:r>
                      <a:r>
                        <a:rPr lang="en-US" altLang="ko-KR" sz="1200" baseline="0" dirty="0" smtClean="0"/>
                        <a:t>JSP </a:t>
                      </a:r>
                      <a:r>
                        <a:rPr lang="ko-KR" altLang="en-US" sz="1200" baseline="0" dirty="0" smtClean="0"/>
                        <a:t>혹은 </a:t>
                      </a:r>
                      <a:r>
                        <a:rPr lang="en-US" altLang="ko-KR" sz="1200" baseline="0" dirty="0" smtClean="0"/>
                        <a:t>URL</a:t>
                      </a:r>
                      <a:r>
                        <a:rPr lang="ko-KR" altLang="en-US" sz="1200" baseline="0" dirty="0" smtClean="0"/>
                        <a:t>을 정의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marL="91439" marR="91439" marT="45700" marB="45700"/>
                </a:tc>
              </a:tr>
            </a:tbl>
          </a:graphicData>
        </a:graphic>
      </p:graphicFrame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863469"/>
            <a:ext cx="5494964" cy="292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Relationships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Revision Rules &amp; Clone Rules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간의 연결 도중 하나 혹은 두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Revise, Clone </a:t>
            </a:r>
            <a:r>
              <a:rPr lang="ko-KR" altLang="en-US" sz="1600" dirty="0" smtClean="0"/>
              <a:t>될 경우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옵션을 통해 변화를 줄 수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From 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To </a:t>
            </a:r>
            <a:r>
              <a:rPr lang="ko-KR" altLang="en-US" sz="1600" dirty="0" smtClean="0"/>
              <a:t>각 측면에서 해당 옵션이 선택 가능하다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Option</a:t>
            </a:r>
          </a:p>
          <a:p>
            <a:pPr lvl="2"/>
            <a:r>
              <a:rPr lang="en-US" altLang="ko-KR" sz="1600" dirty="0" smtClean="0"/>
              <a:t>None: Revise </a:t>
            </a:r>
            <a:r>
              <a:rPr lang="ko-KR" altLang="en-US" sz="1600" dirty="0" smtClean="0"/>
              <a:t>되어 생성된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에 아무런 영향을 주지 않음</a:t>
            </a:r>
            <a:r>
              <a:rPr lang="en-US" altLang="ko-KR" sz="1600" dirty="0" smtClean="0"/>
              <a:t>.</a:t>
            </a:r>
          </a:p>
          <a:p>
            <a:pPr lvl="2"/>
            <a:r>
              <a:rPr lang="en-US" altLang="ko-KR" sz="1600" dirty="0" smtClean="0"/>
              <a:t>Float : Revise </a:t>
            </a:r>
            <a:r>
              <a:rPr lang="ko-KR" altLang="en-US" sz="1600" dirty="0" smtClean="0"/>
              <a:t>되어 생성된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Relationship </a:t>
            </a:r>
            <a:r>
              <a:rPr lang="ko-KR" altLang="en-US" sz="1600" dirty="0" smtClean="0"/>
              <a:t>연결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이전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	Business Object</a:t>
            </a:r>
            <a:r>
              <a:rPr lang="ko-KR" altLang="en-US" sz="1600" dirty="0" smtClean="0"/>
              <a:t>와의 </a:t>
            </a:r>
            <a:r>
              <a:rPr lang="en-US" altLang="ko-KR" sz="1600" dirty="0" smtClean="0"/>
              <a:t>Relationship</a:t>
            </a:r>
            <a:r>
              <a:rPr lang="ko-KR" altLang="en-US" sz="1600" dirty="0" smtClean="0"/>
              <a:t>은 끊어짐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Replicate : </a:t>
            </a:r>
            <a:r>
              <a:rPr lang="ko-KR" altLang="en-US" sz="1600" dirty="0" smtClean="0"/>
              <a:t>이전 </a:t>
            </a:r>
            <a:r>
              <a:rPr lang="en-US" altLang="ko-KR" sz="1600" dirty="0" smtClean="0"/>
              <a:t>Revision</a:t>
            </a:r>
            <a:r>
              <a:rPr lang="ko-KR" altLang="en-US" sz="1600" dirty="0"/>
              <a:t>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와 끊어지지 않고 새로 생성된 </a:t>
            </a:r>
            <a:r>
              <a:rPr lang="en-US" altLang="ko-KR" sz="1600" dirty="0" smtClean="0"/>
              <a:t>Business 	Object</a:t>
            </a:r>
            <a:r>
              <a:rPr lang="ko-KR" altLang="en-US" sz="1600" dirty="0" smtClean="0"/>
              <a:t>와도 </a:t>
            </a:r>
            <a:r>
              <a:rPr lang="en-US" altLang="ko-KR" sz="1600" dirty="0" smtClean="0"/>
              <a:t>Relationship </a:t>
            </a:r>
            <a:r>
              <a:rPr lang="ko-KR" altLang="en-US" sz="1600" dirty="0" smtClean="0"/>
              <a:t>생성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Float(</a:t>
            </a:r>
            <a:r>
              <a:rPr lang="ko-KR" altLang="en-US" sz="1600" dirty="0" smtClean="0"/>
              <a:t>예시</a:t>
            </a:r>
            <a:r>
              <a:rPr lang="en-US" altLang="ko-KR" sz="1600" dirty="0" smtClean="0"/>
              <a:t>)</a:t>
            </a:r>
          </a:p>
          <a:p>
            <a:pPr>
              <a:buFontTx/>
              <a:buChar char="-"/>
            </a:pPr>
            <a:endParaRPr lang="ko-KR" altLang="en-US" sz="16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714752"/>
            <a:ext cx="6715172" cy="304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 Column(settings)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071546"/>
            <a:ext cx="57531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285750" y="4973621"/>
            <a:ext cx="80724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컬럼에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대한 보다 세밀한 조정을 위해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Settings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통해  해당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컬럼에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대한 환경 변수를 설정한다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Name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Value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각 값을 입력하고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Set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버튼을 클릭하면 설정할 수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Edit Mode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Editable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Column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한해서 값을 수정 가능하다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285860"/>
            <a:ext cx="51435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42844" y="350043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Mass Update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기능을 사용해 선택한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Column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값을 모두 동일하게 변경 가능하다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1657" y="3914797"/>
            <a:ext cx="56864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MQL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add table '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cclToDoListTable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' system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column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name 	‘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컬럼명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'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label	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화면에 보여질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 정의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'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bus	‘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businessObject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정보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'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‘'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setting	'Registered Suite'	'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ProgramCentral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‘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column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name 	‘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컬럼명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2'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label	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화면에 보여질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 정의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'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bus	‘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businessObject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정보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'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‘'</a:t>
            </a: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		setting	'Registered Suite'	'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ProgramCentral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'</a:t>
            </a:r>
          </a:p>
          <a:p>
            <a:pPr lvl="1"/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Table(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cclToDoListTable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28596" y="1055392"/>
          <a:ext cx="8286807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347"/>
                <a:gridCol w="705260"/>
                <a:gridCol w="1528064"/>
                <a:gridCol w="1469292"/>
                <a:gridCol w="1469292"/>
                <a:gridCol w="217455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Column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Type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label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Expression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href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Setting</a:t>
                      </a:r>
                      <a:endParaRPr lang="ko-KR" altLang="en-US" sz="1400" dirty="0"/>
                    </a:p>
                  </a:txBody>
                  <a:tcPr/>
                </a:tc>
              </a:tr>
              <a:tr h="1507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Businessobject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emxProgramCentral.Common.Name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${COMMON_DIR}/emxTree.jsp</a:t>
                      </a:r>
                    </a:p>
                    <a:p>
                      <a:pPr latinLnBrk="1"/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Admin Type = Name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1507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Businessobject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type                                                                                       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Admin Type = Type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State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Businessobject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emxProgramCentral.Common.State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current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Admin Type = State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Businessobject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emxProgramCentral.Common.Description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description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Editable</a:t>
                      </a:r>
                      <a:r>
                        <a:rPr lang="en-US" altLang="ko-KR" sz="1100" baseline="0" dirty="0" smtClean="0"/>
                        <a:t>= true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690880">
                <a:tc>
                  <a:txBody>
                    <a:bodyPr/>
                    <a:lstStyle/>
                    <a:p>
                      <a:r>
                        <a:rPr lang="en-US" altLang="ko-KR" sz="1200" dirty="0" err="1" smtClean="0"/>
                        <a:t>To</a:t>
                      </a:r>
                      <a:r>
                        <a:rPr lang="en-US" altLang="ko-KR" sz="1200" baseline="0" dirty="0" err="1" smtClean="0"/>
                        <a:t>Do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err="1" smtClean="0"/>
                        <a:t>Businessobject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$&lt;attribute[</a:t>
                      </a:r>
                      <a:r>
                        <a:rPr lang="en-US" altLang="ko-KR" sz="1100" dirty="0" err="1" smtClean="0"/>
                        <a:t>attribute_cclToDoType</a:t>
                      </a:r>
                      <a:r>
                        <a:rPr lang="en-US" altLang="ko-KR" sz="1100" dirty="0" smtClean="0"/>
                        <a:t>]&gt;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Field</a:t>
                      </a:r>
                      <a:r>
                        <a:rPr lang="en-US" altLang="ko-KR" sz="1100" baseline="0" dirty="0" smtClean="0"/>
                        <a:t> Type = attribute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Editable</a:t>
                      </a:r>
                      <a:r>
                        <a:rPr lang="en-US" altLang="ko-KR" sz="1100" baseline="0" dirty="0" smtClean="0"/>
                        <a:t>= true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90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Start Date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Businessobject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emxProgramCentral.Common.ToDoStartDate</a:t>
                      </a:r>
                      <a:endParaRPr lang="ko-KR" altLang="en-US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$&lt;attribute[</a:t>
                      </a:r>
                      <a:r>
                        <a:rPr lang="en-US" altLang="ko-KR" sz="1100" dirty="0" err="1" smtClean="0"/>
                        <a:t>attribute_cclToDoEndDate</a:t>
                      </a:r>
                      <a:r>
                        <a:rPr lang="en-US" altLang="ko-KR" sz="1100" dirty="0" smtClean="0"/>
                        <a:t>]&gt;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Editable</a:t>
                      </a:r>
                      <a:r>
                        <a:rPr lang="en-US" altLang="ko-KR" sz="1100" baseline="0" dirty="0" smtClean="0"/>
                        <a:t> = true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Field</a:t>
                      </a:r>
                      <a:r>
                        <a:rPr lang="en-US" altLang="ko-KR" sz="1100" baseline="0" dirty="0" smtClean="0"/>
                        <a:t> Type = attribute</a:t>
                      </a:r>
                    </a:p>
                    <a:p>
                      <a:pPr latinLnBrk="1"/>
                      <a:r>
                        <a:rPr lang="en-US" altLang="ko-KR" sz="1100" baseline="0" dirty="0" smtClean="0"/>
                        <a:t>format = 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690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End Date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Businessobject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emxProgramCentral.Common.ToDoEndDate</a:t>
                      </a:r>
                      <a:endParaRPr lang="ko-KR" altLang="en-US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$&lt;attribute[</a:t>
                      </a:r>
                      <a:r>
                        <a:rPr lang="en-US" altLang="ko-KR" sz="1100" dirty="0" err="1" smtClean="0"/>
                        <a:t>attribute_cclToDoStartDate</a:t>
                      </a:r>
                      <a:r>
                        <a:rPr lang="en-US" altLang="ko-KR" sz="1100" dirty="0" smtClean="0"/>
                        <a:t>]&gt;</a:t>
                      </a:r>
                      <a:endParaRPr lang="ko-KR" altLang="en-US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Editable</a:t>
                      </a:r>
                      <a:r>
                        <a:rPr lang="en-US" altLang="ko-KR" sz="1100" baseline="0" dirty="0" smtClean="0"/>
                        <a:t> = true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Field</a:t>
                      </a:r>
                      <a:r>
                        <a:rPr lang="en-US" altLang="ko-KR" sz="1100" baseline="0" dirty="0" smtClean="0"/>
                        <a:t> Type = attribute</a:t>
                      </a:r>
                    </a:p>
                    <a:p>
                      <a:pPr latinLnBrk="1"/>
                      <a:r>
                        <a:rPr lang="en-US" altLang="ko-KR" sz="1100" baseline="0" dirty="0" smtClean="0"/>
                        <a:t>format = 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Registered Suite = </a:t>
                      </a:r>
                      <a:r>
                        <a:rPr lang="en-US" altLang="ko-KR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ProgramCentral</a:t>
                      </a:r>
                      <a:endParaRPr lang="ko-KR" altLang="en-US" sz="11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Java Program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Java Language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가지고 있는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Program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프로그램으로 등록된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JPO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볼 수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88"/>
            <a:ext cx="50101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571472" y="2143116"/>
            <a:ext cx="214314" cy="21431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571744"/>
            <a:ext cx="2995444" cy="411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2571744"/>
            <a:ext cx="4683064" cy="229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64740" y="3357562"/>
            <a:ext cx="3979231" cy="334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571472" y="4500570"/>
            <a:ext cx="642942" cy="21431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71802" y="4000504"/>
            <a:ext cx="714380" cy="3571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0" idx="3"/>
            <a:endCxn id="11" idx="1"/>
          </p:cNvCxnSpPr>
          <p:nvPr/>
        </p:nvCxnSpPr>
        <p:spPr>
          <a:xfrm flipV="1">
            <a:off x="1214414" y="4179099"/>
            <a:ext cx="1857388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3"/>
            <a:endCxn id="23557" idx="1"/>
          </p:cNvCxnSpPr>
          <p:nvPr/>
        </p:nvCxnSpPr>
        <p:spPr>
          <a:xfrm>
            <a:off x="3786182" y="4179099"/>
            <a:ext cx="1078558" cy="8501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0" idx="0"/>
          </p:cNvCxnSpPr>
          <p:nvPr/>
        </p:nvCxnSpPr>
        <p:spPr>
          <a:xfrm rot="16200000" flipH="1">
            <a:off x="-285784" y="3321843"/>
            <a:ext cx="2143140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독특한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Name Rule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가짐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“Name_IN_DATABASE_mxJPO.java”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같은 형식으로 생성 해 주어야 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/>
              <a:t>MQL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3DEXPERIENCE Platform Studio </a:t>
            </a:r>
            <a:r>
              <a:rPr lang="ko-KR" altLang="en-US" dirty="0" smtClean="0"/>
              <a:t>사용자 정의 도구 키트에서 호출되는 모든 </a:t>
            </a:r>
            <a:r>
              <a:rPr lang="en-US" altLang="ko-KR" dirty="0" err="1" smtClean="0"/>
              <a:t>jpo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두 개의 서명을 준수 해야 한다</a:t>
            </a:r>
            <a:endParaRPr lang="en-US" altLang="ko-KR" dirty="0" smtClean="0"/>
          </a:p>
          <a:p>
            <a:pPr lvl="1">
              <a:buFontTx/>
              <a:buChar char="-"/>
            </a:pPr>
            <a:endParaRPr lang="ko-KR" altLang="en-US" dirty="0" smtClean="0"/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2143116"/>
            <a:ext cx="1933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42844" y="2878107"/>
            <a:ext cx="8858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Trigger</a:t>
            </a:r>
            <a:r>
              <a:rPr lang="ko-KR" altLang="en-US" dirty="0" smtClean="0"/>
              <a:t>에서 사용되며 </a:t>
            </a:r>
            <a:r>
              <a:rPr lang="en-US" altLang="ko-KR" dirty="0" smtClean="0"/>
              <a:t>1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반환한다</a:t>
            </a:r>
            <a:r>
              <a:rPr lang="en-US" altLang="ko-KR" dirty="0" smtClean="0"/>
              <a:t>. (0</a:t>
            </a:r>
            <a:r>
              <a:rPr lang="ko-KR" altLang="en-US" dirty="0" smtClean="0"/>
              <a:t>인 경우 </a:t>
            </a:r>
            <a:r>
              <a:rPr lang="en-US" altLang="ko-KR" dirty="0" smtClean="0"/>
              <a:t>True, 1</a:t>
            </a:r>
            <a:r>
              <a:rPr lang="ko-KR" altLang="en-US" dirty="0" smtClean="0"/>
              <a:t>인 경우 </a:t>
            </a:r>
            <a:r>
              <a:rPr lang="en-US" altLang="ko-KR" dirty="0" smtClean="0"/>
              <a:t>False)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 JPO</a:t>
            </a:r>
            <a:r>
              <a:rPr lang="ko-KR" altLang="en-US" dirty="0" smtClean="0"/>
              <a:t>가 사용되는 용도</a:t>
            </a:r>
            <a:endParaRPr lang="en-US" altLang="ko-KR" dirty="0" smtClean="0"/>
          </a:p>
          <a:p>
            <a:pPr lvl="2">
              <a:buFontTx/>
              <a:buChar char="-"/>
            </a:pPr>
            <a:r>
              <a:rPr lang="en-US" altLang="ko-KR" dirty="0" smtClean="0"/>
              <a:t>Trigger Program</a:t>
            </a:r>
          </a:p>
          <a:p>
            <a:pPr lvl="2">
              <a:buFontTx/>
              <a:buChar char="-"/>
            </a:pPr>
            <a:r>
              <a:rPr lang="en-US" altLang="ko-KR" dirty="0" smtClean="0"/>
              <a:t>Table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뿌려준다</a:t>
            </a:r>
            <a:r>
              <a:rPr lang="en-US" altLang="ko-KR" dirty="0" smtClean="0"/>
              <a:t>.</a:t>
            </a:r>
          </a:p>
          <a:p>
            <a:pPr lvl="2">
              <a:buFontTx/>
              <a:buChar char="-"/>
            </a:pPr>
            <a:r>
              <a:rPr lang="en-US" altLang="ko-KR" dirty="0" smtClean="0"/>
              <a:t>Set/get Attributes(Create, Edit)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 JPO </a:t>
            </a:r>
            <a:r>
              <a:rPr lang="ko-KR" altLang="en-US" dirty="0" smtClean="0"/>
              <a:t>개발 시 </a:t>
            </a:r>
            <a:r>
              <a:rPr lang="en-US" altLang="ko-KR" dirty="0" smtClean="0"/>
              <a:t>OOTB source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***</a:t>
            </a:r>
            <a:r>
              <a:rPr lang="en-US" altLang="ko-KR" dirty="0" err="1" smtClean="0"/>
              <a:t>base_mxJPO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소스는 건드리지 않고 해당 </a:t>
            </a:r>
            <a:r>
              <a:rPr lang="en-US" altLang="ko-KR" dirty="0" err="1" smtClean="0"/>
              <a:t>BaseJPO</a:t>
            </a:r>
            <a:r>
              <a:rPr lang="ko-KR" altLang="en-US" dirty="0" smtClean="0"/>
              <a:t>를 상속 받아 만들어진 </a:t>
            </a:r>
            <a:r>
              <a:rPr lang="en-US" altLang="ko-KR" dirty="0" smtClean="0"/>
              <a:t>JPO</a:t>
            </a:r>
            <a:r>
              <a:rPr lang="ko-KR" altLang="en-US" dirty="0" smtClean="0"/>
              <a:t>에 소스를 개발한다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MQL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JPO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통제 할 수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Insert,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Complie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Excute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Insert</a:t>
            </a:r>
          </a:p>
          <a:p>
            <a:pPr marL="1714500" lvl="3" indent="-342900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***.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JPO.java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소스 생성 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Matrix DB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Insert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한다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0" lvl="3" indent="-342900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Insert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Prog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“source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경로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\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파일명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_mxJpo.java;</a:t>
            </a:r>
          </a:p>
          <a:p>
            <a:pPr marL="1257300" lvl="2" indent="-342900">
              <a:buAutoNum type="arabicPeriod" startAt="2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Complie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0" lvl="3" indent="-342900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그렇게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Insert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Program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Complie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해준다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0" lvl="3" indent="-342900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Complie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Program “Program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”;</a:t>
            </a:r>
          </a:p>
          <a:p>
            <a:pPr marL="1257300" lvl="2" indent="-342900">
              <a:buAutoNum type="arabicPeriod" startAt="3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Excute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0" lvl="3" indent="-342900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Complie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Program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실행한다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보통 실제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MQL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에서는 거의 사용하지 않음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714500" lvl="3" indent="-342900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Excute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Program “Program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” -&gt; main Method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0" lvl="3" indent="-342900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0" lvl="3" indent="-342900"/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endParaRPr lang="ko-KR" altLang="en-US" dirty="0" smtClean="0"/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실제 </a:t>
            </a:r>
            <a:r>
              <a:rPr lang="en-US" altLang="ko-KR" dirty="0" smtClean="0"/>
              <a:t>JPO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>
              <a:buFontTx/>
              <a:buChar char="-"/>
            </a:pPr>
            <a:r>
              <a:rPr lang="en-US" altLang="ko-KR" dirty="0" smtClean="0"/>
              <a:t>JSP</a:t>
            </a:r>
          </a:p>
          <a:p>
            <a:pPr lvl="3">
              <a:buFontTx/>
              <a:buChar char="-"/>
            </a:pPr>
            <a:r>
              <a:rPr lang="ko-KR" altLang="en-US" dirty="0" smtClean="0"/>
              <a:t> 특정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등의 기능을 </a:t>
            </a:r>
            <a:r>
              <a:rPr lang="en-US" altLang="ko-KR" dirty="0" smtClean="0"/>
              <a:t>JSP</a:t>
            </a:r>
            <a:r>
              <a:rPr lang="ko-KR" altLang="en-US" dirty="0" smtClean="0"/>
              <a:t>단에 정의 하지 않고</a:t>
            </a:r>
            <a:endParaRPr lang="en-US" altLang="ko-KR" dirty="0" smtClean="0"/>
          </a:p>
          <a:p>
            <a:pPr lvl="3">
              <a:buFontTx/>
              <a:buChar char="-"/>
            </a:pPr>
            <a:r>
              <a:rPr lang="en-US" altLang="ko-KR" dirty="0" smtClean="0"/>
              <a:t> JPO</a:t>
            </a:r>
            <a:r>
              <a:rPr lang="ko-KR" altLang="en-US" dirty="0" smtClean="0"/>
              <a:t>에 정의해놓고 그 </a:t>
            </a:r>
            <a:r>
              <a:rPr lang="en-US" altLang="ko-KR" dirty="0" smtClean="0"/>
              <a:t>JPO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를 호출해서 사용한다</a:t>
            </a:r>
            <a:r>
              <a:rPr lang="en-US" altLang="ko-KR" dirty="0" smtClean="0"/>
              <a:t>.</a:t>
            </a:r>
          </a:p>
          <a:p>
            <a:pPr lvl="3">
              <a:buFontTx/>
              <a:buChar char="-"/>
            </a:pPr>
            <a:r>
              <a:rPr lang="en-US" altLang="ko-KR" dirty="0" smtClean="0"/>
              <a:t> JPO API</a:t>
            </a:r>
            <a:r>
              <a:rPr lang="ko-KR" altLang="en-US" dirty="0" smtClean="0"/>
              <a:t>를 사용해 호출한다</a:t>
            </a:r>
            <a:endParaRPr lang="en-US" altLang="ko-KR" dirty="0" smtClean="0"/>
          </a:p>
          <a:p>
            <a:pPr lvl="3">
              <a:buFontTx/>
              <a:buChar char="-"/>
            </a:pPr>
            <a:endParaRPr lang="ko-KR" altLang="en-US" dirty="0" smtClean="0"/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2571744"/>
            <a:ext cx="8001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실제 </a:t>
            </a:r>
            <a:r>
              <a:rPr lang="en-US" altLang="ko-KR" dirty="0" smtClean="0"/>
              <a:t>JPO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>
              <a:buFontTx/>
              <a:buChar char="-"/>
            </a:pPr>
            <a:r>
              <a:rPr lang="en-US" altLang="ko-KR" dirty="0" smtClean="0"/>
              <a:t>Table</a:t>
            </a:r>
            <a:r>
              <a:rPr lang="ko-KR" altLang="en-US" dirty="0" smtClean="0"/>
              <a:t>에 뿌려줄 </a:t>
            </a:r>
            <a:r>
              <a:rPr lang="en-US" altLang="ko-KR" dirty="0" smtClean="0"/>
              <a:t>Data(Map List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)</a:t>
            </a:r>
          </a:p>
          <a:p>
            <a:pPr lvl="3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실제 소스 사용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214554"/>
            <a:ext cx="7556159" cy="343851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DomainObject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Class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Domain Object Class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BusinessObject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컨트롤 할 수 있는 일반 상수 및 모든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메서드가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들어가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생성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조회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Connect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1785926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4000504"/>
            <a:ext cx="61912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Policy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를 통제하기 위한 정책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Governed Type, Lifecycle,</a:t>
            </a:r>
            <a:r>
              <a:rPr lang="en-US" altLang="ko-KR" sz="1600" baseline="0" dirty="0" smtClean="0"/>
              <a:t> Revision Rule, Access Rule, Store, Format </a:t>
            </a:r>
            <a:r>
              <a:rPr lang="ko-KR" altLang="en-US" sz="1600" baseline="0" dirty="0" smtClean="0"/>
              <a:t>등으로 구성됨</a:t>
            </a:r>
            <a:r>
              <a:rPr lang="en-US" altLang="ko-KR" sz="1600" baseline="0" dirty="0" smtClean="0"/>
              <a:t>.</a:t>
            </a:r>
          </a:p>
          <a:p>
            <a:pPr>
              <a:buFontTx/>
              <a:buChar char="-"/>
            </a:pPr>
            <a:endParaRPr lang="en-US" altLang="ko-KR" sz="1600" baseline="0" dirty="0" smtClean="0"/>
          </a:p>
          <a:p>
            <a:pPr>
              <a:buFontTx/>
              <a:buChar char="-"/>
            </a:pPr>
            <a:r>
              <a:rPr lang="en-US" altLang="ko-KR" sz="1600" baseline="0" dirty="0" smtClean="0"/>
              <a:t>Governed Type : policy</a:t>
            </a:r>
            <a:r>
              <a:rPr lang="ko-KR" altLang="en-US" sz="1600" baseline="0" dirty="0" smtClean="0"/>
              <a:t>를 사용할 수 있는 </a:t>
            </a:r>
            <a:r>
              <a:rPr lang="en-US" altLang="ko-KR" sz="1600" baseline="0" dirty="0" smtClean="0"/>
              <a:t>Type </a:t>
            </a:r>
            <a:r>
              <a:rPr lang="ko-KR" altLang="en-US" sz="1600" baseline="0" dirty="0" smtClean="0"/>
              <a:t>지정</a:t>
            </a:r>
            <a:endParaRPr lang="en-US" altLang="ko-KR" sz="1600" baseline="0" dirty="0" smtClean="0"/>
          </a:p>
          <a:p>
            <a:pPr>
              <a:buFontTx/>
              <a:buChar char="-"/>
            </a:pPr>
            <a:endParaRPr lang="en-US" altLang="ko-KR" sz="1600" baseline="0" dirty="0" smtClean="0"/>
          </a:p>
          <a:p>
            <a:pPr>
              <a:buFontTx/>
              <a:buChar char="-"/>
            </a:pPr>
            <a:r>
              <a:rPr lang="en-US" altLang="ko-KR" sz="1600" baseline="0" dirty="0" smtClean="0"/>
              <a:t>Lifecycle : Business Object</a:t>
            </a:r>
            <a:r>
              <a:rPr lang="ko-KR" altLang="en-US" sz="1600" baseline="0" dirty="0" smtClean="0"/>
              <a:t>의 생명주기 정의</a:t>
            </a:r>
            <a:endParaRPr lang="en-US" altLang="ko-KR" sz="1600" baseline="0" dirty="0" smtClean="0"/>
          </a:p>
          <a:p>
            <a:pPr>
              <a:buFontTx/>
              <a:buChar char="-"/>
            </a:pPr>
            <a:endParaRPr lang="en-US" altLang="ko-KR" sz="1600" baseline="0" dirty="0" smtClean="0"/>
          </a:p>
          <a:p>
            <a:pPr>
              <a:buFontTx/>
              <a:buChar char="-"/>
            </a:pPr>
            <a:r>
              <a:rPr lang="en-US" altLang="ko-KR" sz="1600" baseline="0" dirty="0" smtClean="0"/>
              <a:t>Revision Rule : 1,2,3 </a:t>
            </a:r>
            <a:r>
              <a:rPr lang="ko-KR" altLang="en-US" sz="1600" baseline="0" dirty="0" smtClean="0"/>
              <a:t>또는 </a:t>
            </a:r>
            <a:r>
              <a:rPr lang="en-US" altLang="ko-KR" sz="1600" baseline="0" dirty="0" smtClean="0"/>
              <a:t>A,B,C</a:t>
            </a:r>
            <a:r>
              <a:rPr lang="ko-KR" altLang="en-US" sz="1600" baseline="0" dirty="0" smtClean="0"/>
              <a:t>와 같은 </a:t>
            </a:r>
            <a:r>
              <a:rPr lang="en-US" altLang="ko-KR" sz="1600" baseline="0" dirty="0" smtClean="0"/>
              <a:t>Business Object</a:t>
            </a:r>
            <a:r>
              <a:rPr lang="ko-KR" altLang="en-US" sz="1600" baseline="0" dirty="0" smtClean="0"/>
              <a:t>의 </a:t>
            </a:r>
            <a:r>
              <a:rPr lang="en-US" altLang="ko-KR" sz="1600" baseline="0" dirty="0" smtClean="0"/>
              <a:t>Revision Sequence</a:t>
            </a:r>
            <a:r>
              <a:rPr lang="ko-KR" altLang="en-US" sz="1600" baseline="0" dirty="0" smtClean="0"/>
              <a:t>를 지정</a:t>
            </a:r>
            <a:endParaRPr lang="en-US" altLang="ko-KR" sz="1600" baseline="0" dirty="0" smtClean="0"/>
          </a:p>
          <a:p>
            <a:pPr>
              <a:buFontTx/>
              <a:buChar char="-"/>
            </a:pPr>
            <a:endParaRPr lang="en-US" altLang="ko-KR" sz="1600" baseline="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STORE / FORMAT : </a:t>
            </a:r>
            <a:r>
              <a:rPr lang="ko-KR" altLang="en-US" sz="1600" dirty="0" smtClean="0"/>
              <a:t>첨부 파일 저장소 위치 및 파일 형식 지정</a:t>
            </a:r>
            <a:endParaRPr lang="en-US" altLang="ko-KR" sz="1600" dirty="0" smtClean="0"/>
          </a:p>
          <a:p>
            <a:r>
              <a:rPr lang="en-US" altLang="ko-KR" sz="1600" dirty="0" smtClean="0"/>
              <a:t>※ Revision</a:t>
            </a:r>
            <a:r>
              <a:rPr lang="en-US" altLang="ko-KR" sz="1600" baseline="0" dirty="0" smtClean="0"/>
              <a:t> : </a:t>
            </a:r>
            <a:r>
              <a:rPr lang="ko-KR" altLang="en-US" sz="1600" baseline="0" dirty="0" smtClean="0"/>
              <a:t>개정을 의미</a:t>
            </a:r>
            <a:r>
              <a:rPr lang="en-US" altLang="ko-KR" sz="1600" baseline="0" dirty="0" smtClean="0"/>
              <a:t>. Business Object</a:t>
            </a:r>
            <a:r>
              <a:rPr lang="ko-KR" altLang="en-US" sz="1600" baseline="0" dirty="0" smtClean="0"/>
              <a:t>간의 </a:t>
            </a:r>
            <a:r>
              <a:rPr lang="en-US" altLang="ko-KR" sz="1600" baseline="0" dirty="0" smtClean="0"/>
              <a:t>History </a:t>
            </a:r>
            <a:r>
              <a:rPr lang="ko-KR" altLang="en-US" sz="1600" baseline="0" dirty="0" smtClean="0"/>
              <a:t>관리</a:t>
            </a:r>
            <a:r>
              <a:rPr lang="en-US" altLang="ko-KR" sz="1600" baseline="0" dirty="0" smtClean="0"/>
              <a:t>.</a:t>
            </a:r>
          </a:p>
          <a:p>
            <a:r>
              <a:rPr lang="en-US" altLang="ko-KR" sz="1600" baseline="0" dirty="0" smtClean="0"/>
              <a:t>                Revision Sequence (1,2,3 </a:t>
            </a:r>
            <a:r>
              <a:rPr lang="ko-KR" altLang="en-US" sz="1600" baseline="0" dirty="0" smtClean="0"/>
              <a:t>또는 </a:t>
            </a:r>
            <a:r>
              <a:rPr lang="en-US" altLang="ko-KR" sz="1600" baseline="0" dirty="0" smtClean="0"/>
              <a:t>A,B,C…)</a:t>
            </a:r>
            <a:r>
              <a:rPr lang="ko-KR" altLang="en-US" sz="1600" baseline="0" dirty="0" smtClean="0"/>
              <a:t>에 의해 연속성을 부여</a:t>
            </a:r>
            <a:r>
              <a:rPr lang="en-US" altLang="ko-KR" sz="1600" baseline="0" dirty="0" smtClean="0"/>
              <a:t>.</a:t>
            </a:r>
            <a:endParaRPr lang="ko-KR" altLang="en-US" sz="1600" dirty="0" smtClean="0"/>
          </a:p>
          <a:p>
            <a:pPr>
              <a:buFontTx/>
              <a:buChar char="-"/>
            </a:pPr>
            <a:endParaRPr lang="ko-KR" altLang="en-US" sz="16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143380"/>
            <a:ext cx="600079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DomainObject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Class</a:t>
            </a:r>
          </a:p>
          <a:p>
            <a:pPr lvl="2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생성된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BusinessObject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objectId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이용해 생성된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Instance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통해 해당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정보를 조회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수정 할 수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(Basic Info)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714488"/>
            <a:ext cx="46101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071942"/>
            <a:ext cx="723900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DomainObject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Class (Attribute Value)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357298"/>
            <a:ext cx="53530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DomainObject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Class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조회 관련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Method)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214422"/>
            <a:ext cx="2447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2844" y="2214554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getRelatedObjects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(…)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Connect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된 다른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정보 검색을 위해 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857496"/>
            <a:ext cx="7100884" cy="38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JPO(Java Program Object)</a:t>
            </a:r>
          </a:p>
          <a:p>
            <a:pPr lvl="1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DomainObject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Class 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조회 관련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Method)</a:t>
            </a:r>
          </a:p>
          <a:p>
            <a:pPr lvl="2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getRelatedObjects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(…)</a:t>
            </a:r>
          </a:p>
          <a:p>
            <a:pPr lvl="3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Connect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된 다른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정보 검색을 위해 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785926"/>
            <a:ext cx="607695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Trigger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Trigger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다양한 형태의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event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체크해 해당 행위가 일어 날 때 혹은 일어난 후의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Logic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구성할 수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가지의 단계가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Check</a:t>
            </a:r>
          </a:p>
          <a:p>
            <a:pPr lvl="3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특정 이벤트가 일어나기 전 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Validation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위한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Override</a:t>
            </a:r>
          </a:p>
          <a:p>
            <a:pPr lvl="3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Check Trigger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Validation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통과하고 특정 이벤트가 일어나기 전에 마지막으로 변경 가능한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이다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거의 사용되지 않는다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Action</a:t>
            </a:r>
          </a:p>
          <a:p>
            <a:pPr lvl="3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특정 이벤트가 발생하고 난 다음 실행된다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/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3000372"/>
            <a:ext cx="26384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3929066"/>
            <a:ext cx="31432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Trigger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Trigger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다양한 형태의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event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체크해 해당 행위가 일어 날 때 혹은 일어난 후의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Logic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구성할 수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가지의 단계가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Check</a:t>
            </a:r>
          </a:p>
          <a:p>
            <a:pPr lvl="3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특정 이벤트가 일어나기 전 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Validation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위한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Override</a:t>
            </a:r>
          </a:p>
          <a:p>
            <a:pPr lvl="3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Check Trigger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Validation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통과하고 특정 이벤트가 일어나기 전에 마지막으로 변경 가능한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이다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거의 사용되지 않는다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Action</a:t>
            </a:r>
          </a:p>
          <a:p>
            <a:pPr lvl="3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특정 이벤트가 발생하고 난 다음 실행된다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/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3000372"/>
            <a:ext cx="26384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3929066"/>
            <a:ext cx="31432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Trigger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Trigger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발생하는 특정 이벤트들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1500174"/>
            <a:ext cx="357187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414858"/>
            <a:ext cx="63627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Trigger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Trigger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추가 방법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원하는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Event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7" y="1428736"/>
            <a:ext cx="5214974" cy="201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2844" y="3429000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AutoNum type="arabicPeriod" startAt="2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추가하고자 하는 단계에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emxTriggerManager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” Program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1257300" lvl="2" indent="-342900">
              <a:buAutoNum type="arabicPeriod" startAt="2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 “eService Trigger Program Parameters”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생성된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이름을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Input Field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추가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이름으로 코어단에서 체크 함으로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리비전이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다른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라도 이름이 동일하다면 실행 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Trigger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Trigger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 Example</a:t>
            </a:r>
          </a:p>
          <a:p>
            <a:pPr marL="1257300" lvl="2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500174"/>
            <a:ext cx="70104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Trigger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Trigger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 Naming Rule </a:t>
            </a: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625" y="1404938"/>
            <a:ext cx="75247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Policy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642918"/>
            <a:ext cx="59150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85750" y="3572068"/>
          <a:ext cx="8286750" cy="2643014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214438"/>
                <a:gridCol w="7072312"/>
              </a:tblGrid>
              <a:tr h="1964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39" marR="91439" marT="45729" marB="457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Policy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명칭</a:t>
                      </a:r>
                      <a:endParaRPr lang="ko-KR" altLang="en-US" sz="1200" dirty="0"/>
                    </a:p>
                  </a:txBody>
                  <a:tcPr marL="91439" marR="91439" marT="45729" marB="45729"/>
                </a:tc>
              </a:tr>
              <a:tr h="1964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39" marR="91439" marT="45729" marB="457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Policy</a:t>
                      </a:r>
                      <a:r>
                        <a:rPr lang="ko-KR" altLang="en-US" sz="1200" dirty="0" smtClean="0"/>
                        <a:t>에 대한 설명</a:t>
                      </a:r>
                      <a:endParaRPr lang="ko-KR" altLang="en-US" sz="1200" dirty="0"/>
                    </a:p>
                  </a:txBody>
                  <a:tcPr marL="91439" marR="91439" marT="45729" marB="45729"/>
                </a:tc>
              </a:tr>
              <a:tr h="327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Sequence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39" marR="91439" marT="45729" marB="457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Revision</a:t>
                      </a:r>
                      <a:r>
                        <a:rPr lang="en-US" altLang="ko-KR" sz="1200" baseline="0" dirty="0" smtClean="0"/>
                        <a:t> Naming Rule. </a:t>
                      </a:r>
                      <a:r>
                        <a:rPr lang="ko-KR" altLang="en-US" sz="1200" baseline="0" dirty="0" smtClean="0"/>
                        <a:t>통제 받는 </a:t>
                      </a:r>
                      <a:r>
                        <a:rPr lang="en-US" altLang="ko-KR" sz="1200" baseline="0" dirty="0" smtClean="0"/>
                        <a:t>Business Object</a:t>
                      </a:r>
                      <a:r>
                        <a:rPr lang="ko-KR" altLang="en-US" sz="1200" baseline="0" dirty="0" smtClean="0"/>
                        <a:t>가 </a:t>
                      </a:r>
                      <a:r>
                        <a:rPr lang="en-US" altLang="ko-KR" sz="1200" baseline="0" dirty="0" smtClean="0"/>
                        <a:t>Revise</a:t>
                      </a:r>
                      <a:r>
                        <a:rPr lang="ko-KR" altLang="en-US" sz="1200" baseline="0" dirty="0" smtClean="0"/>
                        <a:t>될 때 지정된 </a:t>
                      </a:r>
                      <a:r>
                        <a:rPr lang="en-US" altLang="ko-KR" sz="1200" baseline="0" dirty="0" smtClean="0"/>
                        <a:t>Sequence Rule</a:t>
                      </a:r>
                      <a:r>
                        <a:rPr lang="ko-KR" altLang="en-US" sz="1200" baseline="0" dirty="0" smtClean="0"/>
                        <a:t>에 따라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Revision </a:t>
                      </a:r>
                      <a:r>
                        <a:rPr lang="ko-KR" altLang="en-US" sz="1200" baseline="0" dirty="0" smtClean="0"/>
                        <a:t>번호를 부여해야 한다</a:t>
                      </a:r>
                      <a:r>
                        <a:rPr lang="en-US" altLang="ko-KR" sz="1200" baseline="0" dirty="0" smtClean="0"/>
                        <a:t>. ( EX : 1,2,3,4   A,B,C,D.. )</a:t>
                      </a:r>
                      <a:endParaRPr lang="ko-KR" altLang="en-US" sz="1200" dirty="0"/>
                    </a:p>
                  </a:txBody>
                  <a:tcPr marL="91439" marR="91439" marT="45729" marB="45729"/>
                </a:tc>
              </a:tr>
              <a:tr h="1637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Store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439" marR="91439" marT="45729" marB="45729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통제 받는 </a:t>
                      </a:r>
                      <a:r>
                        <a:rPr lang="en-US" altLang="ko-KR" sz="1200" baseline="0" dirty="0" smtClean="0"/>
                        <a:t>Business Object</a:t>
                      </a:r>
                      <a:r>
                        <a:rPr lang="ko-KR" altLang="en-US" sz="1200" baseline="0" dirty="0" smtClean="0"/>
                        <a:t>가 첨부파일을 관리하는 대상이라면 첨부파일 </a:t>
                      </a:r>
                      <a:r>
                        <a:rPr lang="en-US" altLang="ko-KR" sz="1200" baseline="0" dirty="0" smtClean="0"/>
                        <a:t>Check IN/OUT </a:t>
                      </a:r>
                      <a:r>
                        <a:rPr lang="ko-KR" altLang="en-US" sz="1200" baseline="0" dirty="0" smtClean="0"/>
                        <a:t>시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지정된 </a:t>
                      </a:r>
                      <a:r>
                        <a:rPr lang="en-US" altLang="ko-KR" sz="1200" baseline="0" dirty="0" smtClean="0"/>
                        <a:t>STORE( KOREA_STORE )</a:t>
                      </a:r>
                      <a:r>
                        <a:rPr lang="ko-KR" altLang="en-US" sz="1200" baseline="0" dirty="0" smtClean="0"/>
                        <a:t>를 통해 관리된다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※ Matrix</a:t>
                      </a:r>
                      <a:r>
                        <a:rPr lang="ko-KR" altLang="en-US" sz="1200" baseline="0" dirty="0" smtClean="0"/>
                        <a:t>의 </a:t>
                      </a:r>
                      <a:r>
                        <a:rPr lang="en-US" altLang="ko-KR" sz="1200" baseline="0" dirty="0" smtClean="0"/>
                        <a:t>STORE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 - STORE</a:t>
                      </a:r>
                      <a:r>
                        <a:rPr lang="ko-KR" altLang="en-US" sz="1200" baseline="0" dirty="0" smtClean="0"/>
                        <a:t>는 파일 저장소를 정의하는 </a:t>
                      </a:r>
                      <a:r>
                        <a:rPr lang="en-US" altLang="ko-KR" sz="1200" baseline="0" dirty="0" smtClean="0"/>
                        <a:t>System Object</a:t>
                      </a:r>
                      <a:r>
                        <a:rPr lang="ko-KR" altLang="en-US" sz="1200" baseline="0" dirty="0" smtClean="0"/>
                        <a:t>이다</a:t>
                      </a:r>
                      <a:r>
                        <a:rPr lang="en-US" altLang="ko-KR" sz="1200" baseline="0" dirty="0" smtClean="0"/>
                        <a:t>. STORE(ENOVIA Collaboration Platform Modeling Studio</a:t>
                      </a:r>
                      <a:r>
                        <a:rPr lang="ko-KR" altLang="en-US" sz="1200" baseline="0" dirty="0" smtClean="0"/>
                        <a:t>의 </a:t>
                      </a:r>
                      <a:r>
                        <a:rPr lang="en-US" altLang="ko-KR" sz="1200" baseline="0" dirty="0" smtClean="0"/>
                        <a:t>System </a:t>
                      </a:r>
                      <a:r>
                        <a:rPr lang="ko-KR" altLang="en-US" sz="1200" baseline="0" dirty="0" smtClean="0"/>
                        <a:t>참조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에는 </a:t>
                      </a:r>
                      <a:r>
                        <a:rPr lang="en-US" altLang="ko-KR" sz="1200" baseline="0" dirty="0" smtClean="0"/>
                        <a:t>FTP </a:t>
                      </a:r>
                      <a:r>
                        <a:rPr lang="ko-KR" altLang="en-US" sz="1200" baseline="0" dirty="0" smtClean="0"/>
                        <a:t>주소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권한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계정정보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디렉토리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정보등이</a:t>
                      </a:r>
                      <a:r>
                        <a:rPr lang="ko-KR" altLang="en-US" sz="1200" baseline="0" dirty="0" smtClean="0"/>
                        <a:t> 관리된다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</a:txBody>
                  <a:tcPr marL="91439" marR="91439" marT="45729" marB="45729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Trigger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Trigger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 Revision</a:t>
            </a: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285860"/>
            <a:ext cx="64770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Trigger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Trigger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 Business Object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생성시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Program Parameter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1312119"/>
            <a:ext cx="47863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eService Target States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Trigger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이벤트 대상이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promote demote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인 경우 사용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eService Program Name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Trigger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정의되어 있는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JPO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이름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eService Method Name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Tigger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기능이 정의 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JPO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Method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명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eService Program Parameter(1~15)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Method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넘길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Parameter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String[]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배열의 값으로 넘김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eService Program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Arg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Description(1~15)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Parameter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설명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357298"/>
            <a:ext cx="31051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(JPO)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4" y="642918"/>
            <a:ext cx="885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JPO</a:t>
            </a:r>
          </a:p>
          <a:p>
            <a:pPr marL="800100" lvl="1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emxProgram_mxJPO.java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파일에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return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값을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MapList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가지는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method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getcclToDoList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(Context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context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String[]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args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추가한다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buAutoNum type="arabicPeriod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Method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안에서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DomainObject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FindObjects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Method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사용해서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type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cclToDoList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만들어진 모든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BusinessObject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검색해서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return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시켜준다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Policy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571500"/>
            <a:ext cx="5114925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5500688" y="571500"/>
            <a:ext cx="335756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Governed Type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에 의해 통제될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Business Object Type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을 지정한다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복 수의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Business Object Type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을 지정할 수 있으며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반대로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Business Object Type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측면에서 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복 수의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에 의해 통제될 수 있다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         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3743325"/>
            <a:ext cx="5143500" cy="268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5500688" y="3759200"/>
            <a:ext cx="3357562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Allowed Formats :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Policy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의해 통제될 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Check IN/OUT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할 수 있는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File Format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을 지정할 수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(EX: All, PDF, DOC, HWP, JAVA… )</a:t>
            </a:r>
          </a:p>
          <a:p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Policy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581025"/>
            <a:ext cx="75342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42875" y="3571875"/>
            <a:ext cx="8786813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States : Policy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Lifecycle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을 정의하는 부분이다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통제 받는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는 위와 같이 정의된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Lifecycle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의해 관리된다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          </a:t>
            </a: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정의된 화살표 방향으로 상태가 전이될 수 있으며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이를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Promote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로 표현하고 이전 상태로 되돌아 가는 것을 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Demote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라고 표현한다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 ( Ex : Promote : Working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Internal Approve, Demote : Internal Approve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Working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으로 변경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*Requested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와 같이 양 방향으로 분기되는 경우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 Promote To Working or Completed )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특정 조건에 의해 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분기되도록 제어 할 수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.(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다음 장 참조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State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마다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의 접근제어권한과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Trigger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지정할 수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*State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관리하는 이유는 대부분의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들이 특정 상태 값에 따라 접근제어권한과 이벤트 발생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 err="1">
                <a:latin typeface="맑은 고딕" pitchFamily="50" charset="-127"/>
                <a:ea typeface="맑은 고딕" pitchFamily="50" charset="-127"/>
              </a:rPr>
              <a:t>트리거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액션 등과 같은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비즈니스 요구사항이 존재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예를 들면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Active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때는 보여주고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Inactive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때는 보여주지 않기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Inactive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때는 작성자만 접근하기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하는데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이를 프로그램 레벨이 아닌 모델링 레벨에서 관리하게 하여 가시성을 확보하고 변경 및 유지보수에 용이함을 제공하기 위해서이다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Administrative Objects and Business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3DEXPERIENCE Platform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Administrative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Object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의 두가지의 형태로 구성되어져 있다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Administrative </a:t>
            </a:r>
            <a:r>
              <a:rPr lang="en-US" altLang="ko-KR" sz="1600" dirty="0" smtClean="0"/>
              <a:t>objects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3DEXPERIENCE </a:t>
            </a:r>
            <a:r>
              <a:rPr lang="en-US" altLang="ko-KR" sz="1600" dirty="0" smtClean="0"/>
              <a:t>Platform</a:t>
            </a:r>
            <a:r>
              <a:rPr lang="ko-KR" altLang="en-US" sz="1600" dirty="0" smtClean="0"/>
              <a:t>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Data(Business </a:t>
            </a:r>
            <a:r>
              <a:rPr lang="en-US" altLang="ko-KR" sz="1600" dirty="0" smtClean="0"/>
              <a:t>Object)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Web </a:t>
            </a:r>
            <a:r>
              <a:rPr lang="ko-KR" altLang="en-US" sz="1600" dirty="0" smtClean="0"/>
              <a:t>화면 </a:t>
            </a:r>
            <a:r>
              <a:rPr lang="en-US" altLang="ko-KR" sz="1600" dirty="0" smtClean="0"/>
              <a:t>UI(Table, </a:t>
            </a:r>
            <a:r>
              <a:rPr lang="en-US" altLang="ko-KR" sz="1600" dirty="0" err="1" smtClean="0"/>
              <a:t>Webform</a:t>
            </a:r>
            <a:r>
              <a:rPr lang="en-US" altLang="ko-KR" sz="1600" dirty="0" smtClean="0"/>
              <a:t>, Command, Menu) </a:t>
            </a:r>
            <a:r>
              <a:rPr lang="ko-KR" altLang="en-US" sz="1600" dirty="0" smtClean="0"/>
              <a:t>구성을 위해 사용 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 MQL(Matrix Query Language)</a:t>
            </a:r>
            <a:r>
              <a:rPr lang="ko-KR" altLang="en-US" sz="1600" dirty="0" smtClean="0"/>
              <a:t>을 사용해 생성 가능하다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803" y="2577715"/>
            <a:ext cx="6919907" cy="3994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Policy</a:t>
            </a: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57188" y="5429250"/>
            <a:ext cx="87868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Requested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Working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으로 변경되기 위한 조건을 지정한다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Approve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Reject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는 승인 및 거부할 수 있는 권한 또는 사용자를 지정할 수 있으며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Ignore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지정된 권한 또는 사용자는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해당 조건을 무시하고 진행 할 수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Branch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는 조건 충족시 이동할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State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지정하며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Filter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는 조건을 명시한다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 (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위와 같이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Attribute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값에 따라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제어 할 수 있으며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Java Program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의해 제어할 수도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642938"/>
            <a:ext cx="58483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1785938"/>
            <a:ext cx="6286500" cy="346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357188" y="642938"/>
            <a:ext cx="3929062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143000" y="2071688"/>
            <a:ext cx="1071563" cy="571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11" name="직선 연결선 10"/>
          <p:cNvCxnSpPr>
            <a:stCxn id="9" idx="2"/>
          </p:cNvCxnSpPr>
          <p:nvPr/>
        </p:nvCxnSpPr>
        <p:spPr>
          <a:xfrm rot="5400000">
            <a:off x="1517650" y="1268413"/>
            <a:ext cx="1000125" cy="6064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Matrix Query Language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Administrative Object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를 생성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조회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삭제하기 위한 </a:t>
            </a:r>
            <a:r>
              <a:rPr lang="en-US" altLang="ko-KR" sz="1600" dirty="0" smtClean="0"/>
              <a:t>Command 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실제 </a:t>
            </a:r>
            <a:r>
              <a:rPr lang="en-US" altLang="ko-KR" sz="1600" dirty="0" smtClean="0"/>
              <a:t>3DEXPERIENCE </a:t>
            </a:r>
            <a:r>
              <a:rPr lang="ko-KR" altLang="en-US" sz="1600" dirty="0" smtClean="0"/>
              <a:t>구성을 위해 사용되는 명령어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MQL </a:t>
            </a:r>
            <a:r>
              <a:rPr lang="ko-KR" altLang="en-US" sz="1600" dirty="0" smtClean="0"/>
              <a:t>명령은 하나 이상의 공백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탭 또는 줄 바꿈으로 분리 된 단어의 자유 형식 목록으로 입력된다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 smtClean="0"/>
              <a:t>명령어 실행은 세미콜론 </a:t>
            </a:r>
            <a:r>
              <a:rPr lang="en-US" altLang="ko-KR" sz="1600" dirty="0" smtClean="0"/>
              <a:t>(;)</a:t>
            </a:r>
            <a:r>
              <a:rPr lang="ko-KR" altLang="en-US" sz="1600" dirty="0" smtClean="0"/>
              <a:t>을 붙인후 줄 바꿈을 통해 실행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 smtClean="0"/>
              <a:t>명령어 이름은 대소문자 구분을 하지 않는다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 smtClean="0"/>
              <a:t>하지만 값은 대소문자 구분을 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Web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Run MQL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MQL.exe </a:t>
            </a:r>
            <a:r>
              <a:rPr lang="ko-KR" altLang="en-US" sz="1600" dirty="0" smtClean="0"/>
              <a:t>실행을 통해 작성 가능하다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4000504"/>
            <a:ext cx="4294224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4019583"/>
            <a:ext cx="4146065" cy="2695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Special Characters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# 	: </a:t>
            </a:r>
            <a:r>
              <a:rPr lang="ko-KR" altLang="en-US" sz="1600" dirty="0" smtClean="0"/>
              <a:t>주석을 사용 할 때 사용</a:t>
            </a:r>
            <a:r>
              <a:rPr lang="en-US" altLang="ko-KR" sz="1600" dirty="0" smtClean="0"/>
              <a:t>. MQL </a:t>
            </a:r>
            <a:r>
              <a:rPr lang="ko-KR" altLang="en-US" sz="1600" dirty="0" smtClean="0"/>
              <a:t>실행 시 실행되지 않음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“”	: </a:t>
            </a:r>
            <a:r>
              <a:rPr lang="ko-KR" altLang="en-US" sz="1600" dirty="0" smtClean="0"/>
              <a:t>두 단어 사이에 띄어 쓰기가 있을 경우 사용 </a:t>
            </a:r>
            <a:r>
              <a:rPr lang="en-US" altLang="ko-KR" sz="1600" dirty="0" smtClean="0"/>
              <a:t>( print attribute “Computer Style”;)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quit : MQL </a:t>
            </a:r>
            <a:r>
              <a:rPr lang="ko-KR" altLang="en-US" sz="1600" dirty="0" smtClean="0"/>
              <a:t>종료를 위해 사용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Help and Information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각 명령어의 설명을 보기 위해 </a:t>
            </a:r>
            <a:r>
              <a:rPr lang="en-US" altLang="ko-KR" sz="1600" dirty="0" smtClean="0"/>
              <a:t>Help</a:t>
            </a:r>
            <a:r>
              <a:rPr lang="ko-KR" altLang="en-US" sz="1600" dirty="0" smtClean="0"/>
              <a:t>라는 명령어 사용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help; : </a:t>
            </a:r>
            <a:r>
              <a:rPr lang="ko-KR" altLang="en-US" sz="1600" dirty="0" smtClean="0"/>
              <a:t>일반적인 </a:t>
            </a:r>
            <a:r>
              <a:rPr lang="en-US" altLang="ko-KR" sz="1600" dirty="0" smtClean="0"/>
              <a:t>help</a:t>
            </a:r>
            <a:r>
              <a:rPr lang="ko-KR" altLang="en-US" sz="1600" dirty="0" smtClean="0"/>
              <a:t>정보 보여줌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특정 </a:t>
            </a:r>
            <a:r>
              <a:rPr lang="en-US" altLang="ko-KR" sz="1600" dirty="0" smtClean="0"/>
              <a:t>Administrative Object</a:t>
            </a:r>
            <a:r>
              <a:rPr lang="ko-KR" altLang="en-US" sz="1600" dirty="0" smtClean="0"/>
              <a:t>정보를 보기 위해선 얻고 싶은 </a:t>
            </a:r>
            <a:r>
              <a:rPr lang="en-US" altLang="ko-KR" sz="1600" dirty="0" smtClean="0"/>
              <a:t>Administrative Object</a:t>
            </a:r>
            <a:r>
              <a:rPr lang="ko-KR" altLang="en-US" sz="1600" dirty="0" smtClean="0"/>
              <a:t>의 명칭을 적어준다</a:t>
            </a:r>
            <a:r>
              <a:rPr lang="en-US" altLang="ko-KR" sz="1600" dirty="0" smtClean="0"/>
              <a:t>(ex&gt; help type;)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/>
            <a:r>
              <a:rPr lang="en-US" altLang="ko-KR" sz="1600" dirty="0" smtClean="0"/>
              <a:t>-Verb on; : </a:t>
            </a:r>
            <a:r>
              <a:rPr lang="ko-KR" altLang="en-US" sz="1600" dirty="0" smtClean="0"/>
              <a:t>명령 실행의 결과를 </a:t>
            </a:r>
            <a:r>
              <a:rPr lang="en-US" altLang="ko-KR" sz="1600" dirty="0" smtClean="0"/>
              <a:t>Feed back </a:t>
            </a:r>
            <a:r>
              <a:rPr lang="ko-KR" altLang="en-US" sz="1600" dirty="0" smtClean="0"/>
              <a:t>받기 위한 명령어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ko-KR" alt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File Extension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MQL Script</a:t>
            </a:r>
            <a:r>
              <a:rPr lang="ko-KR" altLang="en-US" sz="1600" dirty="0" smtClean="0"/>
              <a:t>를 작성 후 한번에 실행하기 위해 사용</a:t>
            </a:r>
            <a:r>
              <a:rPr lang="en-US" altLang="ko-KR" sz="1600" dirty="0" smtClean="0"/>
              <a:t>. (ex&gt;attribute.mql</a:t>
            </a:r>
            <a:r>
              <a:rPr lang="en-US" altLang="ko-KR" sz="1600" dirty="0" smtClean="0"/>
              <a:t>)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Run “script file path name”;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(ex&gt;run "C:\temp\attribute.mql";)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User Context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MQL</a:t>
            </a:r>
            <a:r>
              <a:rPr lang="ko-KR" altLang="en-US" sz="1600" dirty="0" smtClean="0"/>
              <a:t>을 사용하기 위해서 </a:t>
            </a:r>
            <a:r>
              <a:rPr lang="en-US" altLang="ko-KR" sz="1600" dirty="0" smtClean="0"/>
              <a:t>Person/User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Login </a:t>
            </a:r>
            <a:r>
              <a:rPr lang="ko-KR" altLang="en-US" sz="1600" dirty="0" smtClean="0"/>
              <a:t>하는 명령어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Set  context user “</a:t>
            </a:r>
            <a:r>
              <a:rPr lang="ko-KR" altLang="en-US" sz="1600" dirty="0" err="1" smtClean="0"/>
              <a:t>유저명</a:t>
            </a:r>
            <a:r>
              <a:rPr lang="en-US" altLang="ko-KR" sz="1600" dirty="0" smtClean="0"/>
              <a:t>” password “</a:t>
            </a:r>
            <a:r>
              <a:rPr lang="ko-KR" altLang="en-US" sz="1600" dirty="0" smtClean="0"/>
              <a:t>비밀번호</a:t>
            </a:r>
            <a:r>
              <a:rPr lang="en-US" altLang="ko-KR" sz="1600" dirty="0" smtClean="0"/>
              <a:t>”;</a:t>
            </a:r>
          </a:p>
          <a:p>
            <a:pPr lvl="1">
              <a:buFontTx/>
              <a:buChar char="-"/>
            </a:pPr>
            <a:r>
              <a:rPr lang="en-US" altLang="ko-KR" sz="1600" dirty="0" err="1" smtClean="0"/>
              <a:t>Defualt</a:t>
            </a:r>
            <a:r>
              <a:rPr lang="en-US" altLang="ko-KR" sz="1600" dirty="0" smtClean="0"/>
              <a:t> user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‘guest’</a:t>
            </a:r>
            <a:r>
              <a:rPr lang="ko-KR" altLang="en-US" sz="1600" dirty="0" smtClean="0"/>
              <a:t>이고 권한이 없다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‘creator’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3DSpace Application</a:t>
            </a:r>
            <a:r>
              <a:rPr lang="ko-KR" altLang="en-US" sz="1600" dirty="0" smtClean="0"/>
              <a:t>의 모든 권한을 다 가지고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Clauses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Select Clause</a:t>
            </a:r>
          </a:p>
          <a:p>
            <a:pPr lvl="2">
              <a:buFontTx/>
              <a:buChar char="-"/>
            </a:pPr>
            <a:r>
              <a:rPr lang="ko-KR" altLang="en-US" sz="1600" dirty="0" smtClean="0"/>
              <a:t>선택 가능한 옵션 중 하나를 호출하는 데 사용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Dump Clause</a:t>
            </a:r>
          </a:p>
          <a:p>
            <a:pPr lvl="2">
              <a:buFontTx/>
              <a:buChar char="-"/>
            </a:pPr>
            <a:r>
              <a:rPr lang="ko-KR" altLang="en-US" sz="1600" dirty="0" smtClean="0"/>
              <a:t>특정 문자로 선택한 옵션의 데이터를 구분 지어 출력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Output clause</a:t>
            </a:r>
          </a:p>
          <a:p>
            <a:pPr lvl="2">
              <a:buFontTx/>
              <a:buChar char="-"/>
            </a:pPr>
            <a:r>
              <a:rPr lang="ko-KR" altLang="en-US" sz="1600" dirty="0" smtClean="0"/>
              <a:t>결과를 외부 파일로 변환해서 출력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err="1" smtClean="0"/>
              <a:t>Selectables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&gt;print bus “Personal Computer” “Metro0001” “A”;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57298"/>
            <a:ext cx="3467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2844" y="2500306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Select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&gt;print bus “Personal Computer” “Metro0001” “A” select policy owner;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71810"/>
            <a:ext cx="57816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3857628"/>
            <a:ext cx="6105525" cy="278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Select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&gt;print bus “Personal Computer” “Metro0001” “A” select policy[Production].state[Planned];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00174"/>
            <a:ext cx="58102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2844" y="2571744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Dump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&gt;print bus “Personal Computer” “Metro0001” “A” select policy owner;</a:t>
            </a: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152778"/>
            <a:ext cx="63436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42844" y="3929066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&gt;print bus “Personal Computer” “Metro0001” “A” select policy owner dump /;</a:t>
            </a: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286256"/>
            <a:ext cx="63055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142844" y="4857760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Output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&gt;print bus “Personal Computer” “Metro0001” “A” select policy owner dump/ output c:\harddisk.txt;</a:t>
            </a: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5643578"/>
            <a:ext cx="63436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Temporary Queries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Temporary Queries</a:t>
            </a:r>
            <a:r>
              <a:rPr lang="ko-KR" altLang="en-US" sz="1600" dirty="0" smtClean="0"/>
              <a:t>는 일회성 사용문이며 즉시 결과가 출력된다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원하는 다수의 정보를 빠르게 찾기 위해 사용</a:t>
            </a:r>
            <a:r>
              <a:rPr lang="en-US" altLang="ko-KR" sz="1600" dirty="0" smtClean="0"/>
              <a:t>.</a:t>
            </a:r>
          </a:p>
          <a:p>
            <a:pPr lvl="1"/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Temp query </a:t>
            </a:r>
            <a:r>
              <a:rPr lang="en-US" altLang="ko-KR" sz="1600" dirty="0" err="1" smtClean="0"/>
              <a:t>businessobject</a:t>
            </a:r>
            <a:r>
              <a:rPr lang="en-US" altLang="ko-KR" sz="1600" dirty="0" smtClean="0"/>
              <a:t> “</a:t>
            </a:r>
            <a:r>
              <a:rPr lang="en-US" altLang="ko-KR" sz="1600" dirty="0" err="1" smtClean="0"/>
              <a:t>type_pattern</a:t>
            </a:r>
            <a:r>
              <a:rPr lang="en-US" altLang="ko-KR" sz="1600" dirty="0" smtClean="0"/>
              <a:t>” “</a:t>
            </a:r>
            <a:r>
              <a:rPr lang="en-US" altLang="ko-KR" sz="1600" dirty="0" err="1" smtClean="0"/>
              <a:t>name_pattern</a:t>
            </a:r>
            <a:r>
              <a:rPr lang="en-US" altLang="ko-KR" sz="1600" dirty="0" smtClean="0"/>
              <a:t>” “</a:t>
            </a:r>
            <a:r>
              <a:rPr lang="en-US" altLang="ko-KR" sz="1600" dirty="0" err="1" smtClean="0"/>
              <a:t>revision_Pattern</a:t>
            </a:r>
            <a:r>
              <a:rPr lang="en-US" altLang="ko-KR" sz="1600" dirty="0" smtClean="0"/>
              <a:t>”</a:t>
            </a:r>
          </a:p>
          <a:p>
            <a:pPr lvl="1"/>
            <a:r>
              <a:rPr lang="en-US" altLang="ko-KR" sz="1600" dirty="0" smtClean="0"/>
              <a:t>Vault pattern owner pattern where </a:t>
            </a:r>
            <a:r>
              <a:rPr lang="en-US" altLang="ko-KR" sz="1600" dirty="0" err="1" smtClean="0"/>
              <a:t>query_expression</a:t>
            </a:r>
            <a:r>
              <a:rPr lang="en-US" altLang="ko-KR" sz="1600" dirty="0" smtClean="0"/>
              <a:t>;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 smtClean="0"/>
              <a:t>-Temp query </a:t>
            </a:r>
            <a:r>
              <a:rPr lang="en-US" altLang="ko-KR" sz="1600" dirty="0" err="1" smtClean="0"/>
              <a:t>businessobject</a:t>
            </a:r>
            <a:r>
              <a:rPr lang="en-US" altLang="ko-KR" sz="1600" dirty="0" smtClean="0"/>
              <a:t> “BO_NAME” where </a:t>
            </a:r>
            <a:r>
              <a:rPr lang="en-US" altLang="ko-KR" sz="1600" dirty="0" err="1" smtClean="0"/>
              <a:t>query_expression</a:t>
            </a:r>
            <a:r>
              <a:rPr lang="en-US" altLang="ko-KR" sz="1600" dirty="0" smtClean="0"/>
              <a:t> select &lt;select item(s)&gt; dump | output </a:t>
            </a:r>
            <a:r>
              <a:rPr lang="en-US" altLang="ko-KR" sz="1600" dirty="0" err="1" smtClean="0"/>
              <a:t>file_name</a:t>
            </a:r>
            <a:r>
              <a:rPr lang="en-US" altLang="ko-KR" sz="1600" dirty="0" smtClean="0"/>
              <a:t>;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예제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Temp query bus “PART” “*D*” “*” where “attribute[Cost] &gt; 25” select policy current;</a:t>
            </a:r>
          </a:p>
          <a:p>
            <a:pPr lvl="2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429132"/>
            <a:ext cx="46101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Temporary Queries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예제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Temp query bus “PART’ “*D*” “*” where ‘attribute[Coat] &gt; 25’ select policy current dump | output c:\harddisk.txt;</a:t>
            </a:r>
          </a:p>
          <a:p>
            <a:pPr lvl="2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85926"/>
            <a:ext cx="65913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2844" y="3286124"/>
            <a:ext cx="8858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List 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List command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Administrative Objects </a:t>
            </a:r>
            <a:r>
              <a:rPr lang="ko-KR" altLang="en-US" sz="1600" dirty="0" smtClean="0"/>
              <a:t>두 가지 모두 사용 가능하다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Object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Find</a:t>
            </a:r>
            <a:r>
              <a:rPr lang="ko-KR" altLang="en-US" sz="1600" dirty="0" smtClean="0"/>
              <a:t>하는데 사용하지는 않고 단순 객체를 나열 하는데 사용한다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List Business Objects</a:t>
            </a:r>
          </a:p>
          <a:p>
            <a:pPr lvl="2">
              <a:buFontTx/>
              <a:buChar char="-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list </a:t>
            </a:r>
            <a:r>
              <a:rPr lang="en-US" altLang="ko-KR" sz="1600" dirty="0" err="1" smtClean="0"/>
              <a:t>businessobject</a:t>
            </a:r>
            <a:r>
              <a:rPr lang="en-US" altLang="ko-KR" sz="1600" dirty="0" smtClean="0"/>
              <a:t> [vault VAULT_NAME];</a:t>
            </a:r>
          </a:p>
          <a:p>
            <a:pPr lvl="1">
              <a:buFontTx/>
              <a:buChar char="-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List Administrative Objects</a:t>
            </a:r>
          </a:p>
          <a:p>
            <a:pPr lvl="2">
              <a:buFontTx/>
              <a:buChar char="-"/>
            </a:pPr>
            <a:r>
              <a:rPr lang="en-US" altLang="ko-KR" sz="1600" dirty="0" smtClean="0"/>
              <a:t>List [</a:t>
            </a:r>
            <a:r>
              <a:rPr lang="en-US" altLang="ko-KR" sz="1600" dirty="0" err="1" smtClean="0"/>
              <a:t>admin_object_name</a:t>
            </a:r>
            <a:r>
              <a:rPr lang="en-US" altLang="ko-KR" sz="1600" dirty="0" smtClean="0"/>
              <a:t>];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예제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Listing Business Objects</a:t>
            </a:r>
          </a:p>
          <a:p>
            <a:pPr lvl="3">
              <a:buFontTx/>
              <a:buChar char="-"/>
            </a:pPr>
            <a:r>
              <a:rPr lang="en-US" altLang="ko-KR" sz="1600" dirty="0" smtClean="0"/>
              <a:t>List bus vault Manufacturing;</a:t>
            </a:r>
          </a:p>
          <a:p>
            <a:pPr lvl="1"/>
            <a:endParaRPr lang="en-US" altLang="ko-KR" sz="1600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4214818"/>
            <a:ext cx="275272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List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예제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list policy; 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00174"/>
            <a:ext cx="26003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2844" y="2643182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ko-KR" altLang="en-US" sz="1600" dirty="0" smtClean="0"/>
              <a:t>예제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list policy p* select type format output “E:\policy.txt”; 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219457"/>
            <a:ext cx="36671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Print Command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en-US" altLang="ko-KR" sz="1600" dirty="0" smtClean="0"/>
              <a:t>Print </a:t>
            </a:r>
            <a:r>
              <a:rPr lang="ko-KR" altLang="en-US" sz="1600" dirty="0" smtClean="0"/>
              <a:t>명령어는 단일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에 대한 자세한 정보를 검색한다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type, name, revision 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BO_NAME)</a:t>
            </a:r>
            <a:r>
              <a:rPr lang="ko-KR" altLang="en-US" sz="1600" dirty="0" smtClean="0"/>
              <a:t>를 전부 입력해서 사용 </a:t>
            </a:r>
            <a:r>
              <a:rPr lang="ko-KR" altLang="en-US" sz="1600" dirty="0" err="1" smtClean="0"/>
              <a:t>해야함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* </a:t>
            </a:r>
            <a:r>
              <a:rPr lang="ko-KR" altLang="en-US" sz="1600" dirty="0" smtClean="0"/>
              <a:t>사용 불가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Print bus BO_NAME;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Print bus type name revision;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예제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Print bus “Personal Computer” “Metro0001” “A”;</a:t>
            </a:r>
          </a:p>
          <a:p>
            <a:pPr lvl="1">
              <a:buFontTx/>
              <a:buChar char="-"/>
            </a:pPr>
            <a:endParaRPr lang="en-US" altLang="ko-KR" sz="1600" dirty="0"/>
          </a:p>
          <a:p>
            <a:pPr lvl="1">
              <a:buFontTx/>
              <a:buChar char="-"/>
            </a:pPr>
            <a:r>
              <a:rPr lang="en-US" altLang="ko-KR" sz="1600" dirty="0" smtClean="0"/>
              <a:t>Business Objects</a:t>
            </a:r>
          </a:p>
          <a:p>
            <a:pPr lvl="2">
              <a:buFontTx/>
              <a:buChar char="-"/>
            </a:pPr>
            <a:r>
              <a:rPr lang="en-US" altLang="ko-KR" sz="1600" dirty="0" smtClean="0"/>
              <a:t>Print bus BO_NAME </a:t>
            </a:r>
          </a:p>
          <a:p>
            <a:pPr lvl="3"/>
            <a:r>
              <a:rPr lang="en-US" altLang="ko-KR" sz="1600" dirty="0" smtClean="0"/>
              <a:t>[selected | select [Field]]</a:t>
            </a:r>
          </a:p>
          <a:p>
            <a:pPr lvl="3"/>
            <a:r>
              <a:rPr lang="en-US" altLang="ko-KR" sz="1600" dirty="0" smtClean="0"/>
              <a:t>[dump [SEPARATOR]]</a:t>
            </a:r>
          </a:p>
          <a:p>
            <a:pPr lvl="3"/>
            <a:r>
              <a:rPr lang="en-US" altLang="ko-KR" sz="1600" dirty="0" smtClean="0"/>
              <a:t>[output [FILENAME]];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Administrative Objects</a:t>
            </a:r>
          </a:p>
          <a:p>
            <a:pPr lvl="2">
              <a:buFontTx/>
              <a:buChar char="-"/>
            </a:pPr>
            <a:r>
              <a:rPr lang="en-US" altLang="ko-KR" sz="1600" dirty="0" smtClean="0"/>
              <a:t>Print ADMIN_TYPE</a:t>
            </a:r>
          </a:p>
          <a:p>
            <a:pPr lvl="3"/>
            <a:r>
              <a:rPr lang="en-US" altLang="ko-KR" sz="1600" dirty="0" smtClean="0"/>
              <a:t>[selected| select[Field]]</a:t>
            </a:r>
          </a:p>
          <a:p>
            <a:pPr lvl="3"/>
            <a:r>
              <a:rPr lang="en-US" altLang="ko-KR" sz="1600" dirty="0" smtClean="0"/>
              <a:t>[dump [SEPARATOR]]</a:t>
            </a:r>
          </a:p>
          <a:p>
            <a:pPr lvl="3"/>
            <a:r>
              <a:rPr lang="en-US" altLang="ko-KR" sz="1600" dirty="0" smtClean="0"/>
              <a:t>[output [FILENAME]];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Administrative Objects and Business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Business Objects</a:t>
            </a:r>
            <a:r>
              <a:rPr lang="ko-KR" altLang="en-US" sz="1600" dirty="0" smtClean="0"/>
              <a:t>는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3DEXPERIENCE Platform</a:t>
            </a:r>
            <a:r>
              <a:rPr lang="ko-KR" altLang="en-US" sz="1600" dirty="0" smtClean="0"/>
              <a:t>을 관리하는 </a:t>
            </a:r>
            <a:r>
              <a:rPr lang="en-US" altLang="ko-KR" sz="1600" dirty="0" smtClean="0"/>
              <a:t>End-user </a:t>
            </a:r>
            <a:r>
              <a:rPr lang="ko-KR" altLang="en-US" sz="1600" dirty="0" smtClean="0"/>
              <a:t>정보 이다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3DEXPERIENCE Platform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와 다른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Connection </a:t>
            </a:r>
            <a:r>
              <a:rPr lang="ko-KR" altLang="en-US" sz="1600" dirty="0" smtClean="0"/>
              <a:t>관계로 구성 되어 져 있다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Administrative Object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Type, </a:t>
            </a:r>
            <a:r>
              <a:rPr lang="en-US" altLang="ko-KR" sz="1600" dirty="0" smtClean="0"/>
              <a:t>Policy</a:t>
            </a:r>
            <a:r>
              <a:rPr lang="ko-KR" altLang="en-US" sz="1600" dirty="0" smtClean="0"/>
              <a:t>로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생성한다</a:t>
            </a:r>
            <a:r>
              <a:rPr lang="en-US" altLang="ko-KR" sz="1600" dirty="0" smtClean="0"/>
              <a:t>.</a:t>
            </a:r>
            <a:endParaRPr lang="ko-KR" altLang="en-US" sz="1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071810"/>
            <a:ext cx="826353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Print Command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예제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Print bus “Personal Computer” “Metro0001” “A” select id;</a:t>
            </a:r>
          </a:p>
          <a:p>
            <a:pPr lvl="2">
              <a:buFontTx/>
              <a:buChar char="-"/>
            </a:pPr>
            <a:r>
              <a:rPr lang="en-US" altLang="ko-KR" sz="1600" dirty="0" smtClean="0"/>
              <a:t>Print bus “49932.59954.60768.61277”;</a:t>
            </a:r>
            <a:endParaRPr lang="en-US" altLang="ko-KR" sz="1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14488"/>
            <a:ext cx="31908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44" y="4071942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FontTx/>
              <a:buChar char="-"/>
            </a:pPr>
            <a:r>
              <a:rPr lang="en-US" altLang="ko-KR" sz="1600" dirty="0" smtClean="0"/>
              <a:t>Print role Shipper;</a:t>
            </a:r>
          </a:p>
          <a:p>
            <a:pPr lvl="2">
              <a:buFontTx/>
              <a:buChar char="-"/>
            </a:pPr>
            <a:r>
              <a:rPr lang="en-US" altLang="ko-KR" sz="1600" dirty="0" smtClean="0"/>
              <a:t>Print type “Hard Disk” select derived;</a:t>
            </a:r>
          </a:p>
          <a:p>
            <a:pPr lvl="2">
              <a:buFontTx/>
              <a:buChar char="-"/>
            </a:pPr>
            <a:r>
              <a:rPr lang="en-US" altLang="ko-KR" sz="1600" dirty="0" smtClean="0"/>
              <a:t>Print format word;</a:t>
            </a:r>
          </a:p>
          <a:p>
            <a:pPr lvl="2">
              <a:buFontTx/>
              <a:buChar char="-"/>
            </a:pPr>
            <a:r>
              <a:rPr lang="en-US" altLang="ko-KR" sz="1600" dirty="0" smtClean="0"/>
              <a:t>Print person Dave Select assignment;</a:t>
            </a:r>
            <a:endParaRPr lang="en-US" altLang="ko-KR" sz="16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9413" y="4000504"/>
            <a:ext cx="4098867" cy="28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Expanding the Objects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Expand command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간의 </a:t>
            </a:r>
            <a:r>
              <a:rPr lang="en-US" altLang="ko-KR" sz="1600" dirty="0" smtClean="0"/>
              <a:t>Connect </a:t>
            </a:r>
            <a:r>
              <a:rPr lang="ko-KR" altLang="en-US" sz="1600" dirty="0" smtClean="0"/>
              <a:t>정보를 볼 때 쓴다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Expand bus BO_NAME</a:t>
            </a:r>
          </a:p>
          <a:p>
            <a:pPr lvl="2"/>
            <a:r>
              <a:rPr lang="en-US" altLang="ko-KR" sz="1600" dirty="0" smtClean="0"/>
              <a:t>[</a:t>
            </a:r>
            <a:r>
              <a:rPr lang="en-US" altLang="ko-KR" sz="1600" dirty="0" err="1" smtClean="0"/>
              <a:t>to|from</a:t>
            </a:r>
            <a:r>
              <a:rPr lang="en-US" altLang="ko-KR" sz="1600" dirty="0" smtClean="0"/>
              <a:t>] [relationship Pattern]</a:t>
            </a:r>
          </a:p>
          <a:p>
            <a:pPr lvl="2"/>
            <a:r>
              <a:rPr lang="en-US" altLang="ko-KR" sz="1600" dirty="0" smtClean="0"/>
              <a:t>[type PATTERN] [</a:t>
            </a:r>
            <a:r>
              <a:rPr lang="en-US" altLang="ko-KR" sz="1600" dirty="0" err="1" smtClean="0"/>
              <a:t>recurse</a:t>
            </a:r>
            <a:r>
              <a:rPr lang="en-US" altLang="ko-KR" sz="1600" dirty="0" smtClean="0"/>
              <a:t> to [</a:t>
            </a:r>
            <a:r>
              <a:rPr lang="en-US" altLang="ko-KR" sz="1600" dirty="0" err="1" smtClean="0"/>
              <a:t>all|N</a:t>
            </a:r>
            <a:r>
              <a:rPr lang="en-US" altLang="ko-KR" sz="1600" dirty="0" smtClean="0"/>
              <a:t>]]</a:t>
            </a:r>
          </a:p>
          <a:p>
            <a:pPr lvl="2"/>
            <a:r>
              <a:rPr lang="en-US" altLang="ko-KR" sz="1600" dirty="0" smtClean="0"/>
              <a:t>[select bus FIELD] select </a:t>
            </a:r>
            <a:r>
              <a:rPr lang="en-US" altLang="ko-KR" sz="1600" dirty="0" err="1" smtClean="0"/>
              <a:t>rel</a:t>
            </a:r>
            <a:r>
              <a:rPr lang="en-US" altLang="ko-KR" sz="1600" dirty="0" smtClean="0"/>
              <a:t> FIELDs]</a:t>
            </a:r>
          </a:p>
          <a:p>
            <a:pPr lvl="2"/>
            <a:r>
              <a:rPr lang="en-US" altLang="ko-KR" sz="1600" dirty="0" smtClean="0"/>
              <a:t>[</a:t>
            </a:r>
            <a:r>
              <a:rPr lang="en-US" altLang="ko-KR" sz="1600" dirty="0" err="1" smtClean="0"/>
              <a:t>into|onto</a:t>
            </a:r>
            <a:r>
              <a:rPr lang="en-US" altLang="ko-KR" sz="1600" dirty="0" smtClean="0"/>
              <a:t> set SETNAME] [dump] [SEPARATOR]</a:t>
            </a:r>
          </a:p>
          <a:p>
            <a:pPr lvl="2"/>
            <a:r>
              <a:rPr lang="en-US" altLang="ko-KR" sz="1600" dirty="0" smtClean="0"/>
              <a:t>[</a:t>
            </a:r>
            <a:r>
              <a:rPr lang="en-US" altLang="ko-KR" sz="1600" dirty="0" err="1" smtClean="0"/>
              <a:t>recordsep</a:t>
            </a:r>
            <a:r>
              <a:rPr lang="en-US" altLang="ko-KR" sz="1600" dirty="0" smtClean="0"/>
              <a:t> SEPARATOR] [output FILENAME]</a:t>
            </a:r>
          </a:p>
          <a:p>
            <a:pPr lvl="2"/>
            <a:r>
              <a:rPr lang="en-US" altLang="ko-KR" sz="1600" dirty="0" smtClean="0"/>
              <a:t>[terse] [limit N];</a:t>
            </a:r>
          </a:p>
          <a:p>
            <a:r>
              <a:rPr lang="en-US" altLang="ko-KR" sz="1600" dirty="0" smtClean="0"/>
              <a:t>	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600" dirty="0" smtClean="0"/>
              <a:t>예제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Expand bus “System Box” “Metro0001” “A”;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786190"/>
            <a:ext cx="38385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1472" y="4643446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endParaRPr lang="en-US" altLang="ko-KR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71538" y="4572008"/>
            <a:ext cx="5286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Expand bus “System Box” “Metro0001” “B” from </a:t>
            </a:r>
            <a:r>
              <a:rPr lang="en-US" altLang="ko-KR" sz="1600" dirty="0" err="1" smtClean="0"/>
              <a:t>recurse</a:t>
            </a:r>
            <a:r>
              <a:rPr lang="en-US" altLang="ko-KR" sz="1600" dirty="0" smtClean="0"/>
              <a:t> to all;</a:t>
            </a:r>
            <a:endParaRPr lang="ko-KR" alt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5072074"/>
            <a:ext cx="50101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Expanding the Objects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예제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Expand bus “System Box” “Metro0001” “B” from </a:t>
            </a:r>
            <a:r>
              <a:rPr lang="en-US" altLang="ko-KR" sz="1600" dirty="0" err="1" smtClean="0"/>
              <a:t>recurse</a:t>
            </a:r>
            <a:r>
              <a:rPr lang="en-US" altLang="ko-KR" sz="1600" dirty="0" smtClean="0"/>
              <a:t> to all </a:t>
            </a:r>
            <a:r>
              <a:rPr lang="en-US" altLang="ko-KR" sz="1600" dirty="0" err="1" smtClean="0"/>
              <a:t>rel</a:t>
            </a:r>
            <a:r>
              <a:rPr lang="en-US" altLang="ko-KR" sz="1600" dirty="0" smtClean="0"/>
              <a:t> “*Assembly”</a:t>
            </a:r>
          </a:p>
          <a:p>
            <a:pPr lvl="2"/>
            <a:r>
              <a:rPr lang="en-US" altLang="ko-KR" sz="1600" dirty="0" smtClean="0"/>
              <a:t>Select bus attribute[Cost];</a:t>
            </a:r>
            <a:endParaRPr lang="en-US" altLang="ko-KR" sz="1600" dirty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85926"/>
            <a:ext cx="63246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214282" y="2786058"/>
            <a:ext cx="8286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FontTx/>
              <a:buChar char="-"/>
            </a:pPr>
            <a:r>
              <a:rPr lang="en-US" altLang="ko-KR" sz="1600" dirty="0" smtClean="0"/>
              <a:t>Expand bus “System Box” “Metro0001” “B” from </a:t>
            </a:r>
            <a:r>
              <a:rPr lang="en-US" altLang="ko-KR" sz="1600" dirty="0" err="1" smtClean="0"/>
              <a:t>recurse</a:t>
            </a:r>
            <a:r>
              <a:rPr lang="en-US" altLang="ko-KR" sz="1600" dirty="0" smtClean="0"/>
              <a:t> to all </a:t>
            </a:r>
            <a:r>
              <a:rPr lang="en-US" altLang="ko-KR" sz="1600" dirty="0" err="1" smtClean="0"/>
              <a:t>rel</a:t>
            </a:r>
            <a:r>
              <a:rPr lang="en-US" altLang="ko-KR" sz="1600" dirty="0" smtClean="0"/>
              <a:t> “*Assembly”</a:t>
            </a:r>
          </a:p>
          <a:p>
            <a:pPr lvl="2"/>
            <a:r>
              <a:rPr lang="en-US" altLang="ko-KR" sz="1600" dirty="0" smtClean="0"/>
              <a:t>Select bus attribute[Cost] dump |;</a:t>
            </a:r>
            <a:endParaRPr lang="en-US" altLang="ko-KR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357562"/>
            <a:ext cx="62960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Default Behavior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모든 </a:t>
            </a:r>
            <a:r>
              <a:rPr lang="en-US" altLang="ko-KR" sz="1600" dirty="0" smtClean="0"/>
              <a:t>MQL Command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3DSpace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간에 암시적으로 트랜잭션을 사용한다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00174"/>
            <a:ext cx="50768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2844" y="2857496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ko-KR" altLang="en-US" sz="1600" dirty="0" smtClean="0"/>
              <a:t>임의로 사용자가 </a:t>
            </a:r>
            <a:r>
              <a:rPr lang="en-US" altLang="ko-KR" sz="1600" dirty="0" smtClean="0"/>
              <a:t>Transaction</a:t>
            </a:r>
            <a:r>
              <a:rPr lang="ko-KR" altLang="en-US" sz="1600" dirty="0" smtClean="0"/>
              <a:t>을 사용할 수도 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993" y="3333760"/>
            <a:ext cx="46958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 and Symbolic Names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Real and Symbolic Names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 모든 </a:t>
            </a:r>
            <a:r>
              <a:rPr lang="en-US" altLang="ko-KR" sz="1600" dirty="0" smtClean="0"/>
              <a:t>Administrative Object, Policy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State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Symbolic Name</a:t>
            </a:r>
            <a:r>
              <a:rPr lang="ko-KR" altLang="en-US" sz="1600" dirty="0" smtClean="0"/>
              <a:t>을 가지고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부득이 하게 </a:t>
            </a:r>
            <a:r>
              <a:rPr lang="en-US" altLang="ko-KR" sz="1600" dirty="0" smtClean="0"/>
              <a:t>Real Name</a:t>
            </a:r>
            <a:r>
              <a:rPr lang="ko-KR" altLang="en-US" sz="1600" dirty="0" smtClean="0"/>
              <a:t>이 변경 되었을 경우 </a:t>
            </a:r>
            <a:r>
              <a:rPr lang="en-US" altLang="ko-KR" sz="1600" dirty="0" err="1" smtClean="0"/>
              <a:t>Programing</a:t>
            </a:r>
            <a:r>
              <a:rPr lang="en-US" altLang="ko-KR" sz="1600" dirty="0" smtClean="0"/>
              <a:t> source(JSP, JPO, UI Object) </a:t>
            </a:r>
            <a:r>
              <a:rPr lang="ko-KR" altLang="en-US" sz="1600" dirty="0" smtClean="0"/>
              <a:t>상의 혼동을 막기 위해 사용 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857364"/>
            <a:ext cx="28384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2844" y="4357694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ko-KR" altLang="en-US" sz="1600" dirty="0" smtClean="0"/>
              <a:t> 보통 </a:t>
            </a:r>
            <a:r>
              <a:rPr lang="en-US" altLang="ko-KR" sz="1600" dirty="0" smtClean="0"/>
              <a:t>Administrative Object </a:t>
            </a:r>
            <a:r>
              <a:rPr lang="ko-KR" altLang="en-US" sz="1600" dirty="0" smtClean="0"/>
              <a:t>생성과 동시에 지정해 주며 아래와 같은 약속된 형식으로 지정 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4857760"/>
            <a:ext cx="53911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 and Symbolic Names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Real and Symbolic Names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Viewing Administrative Properties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ko-KR" altLang="en-US" sz="1600" dirty="0" smtClean="0"/>
              <a:t>웹 상에 지정된 </a:t>
            </a:r>
            <a:r>
              <a:rPr lang="en-US" altLang="ko-KR" sz="1600" dirty="0" smtClean="0"/>
              <a:t>Administrative Object</a:t>
            </a:r>
            <a:r>
              <a:rPr lang="ko-KR" altLang="en-US" sz="1600" dirty="0" smtClean="0"/>
              <a:t>의 정보를 볼 수 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00174"/>
            <a:ext cx="538162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 and Symbolic Names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Real and Symbolic Names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State 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역시 </a:t>
            </a:r>
            <a:r>
              <a:rPr lang="en-US" altLang="ko-KR" sz="1600" dirty="0" smtClean="0"/>
              <a:t>Web </a:t>
            </a:r>
            <a:r>
              <a:rPr lang="ko-KR" altLang="en-US" sz="1600" dirty="0" smtClean="0"/>
              <a:t>상에서 </a:t>
            </a:r>
            <a:r>
              <a:rPr lang="en-US" altLang="ko-KR" sz="1600" dirty="0" smtClean="0"/>
              <a:t>View, Edit</a:t>
            </a:r>
            <a:r>
              <a:rPr lang="ko-KR" altLang="en-US" sz="1600" dirty="0" smtClean="0"/>
              <a:t>이 가능하다</a:t>
            </a:r>
            <a:endParaRPr lang="en-US" altLang="ko-KR" sz="16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428736"/>
            <a:ext cx="59912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5509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Create Administrative Object (Attribute, Type, Policy, Relationship)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Attribute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- add attribute '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AreaCode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'	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  type string    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  description 'Area code'    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  range = ''    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  range = '02'    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  range = '042'    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  range = '031’;</a:t>
            </a:r>
          </a:p>
          <a:p>
            <a:pPr>
              <a:lnSpc>
                <a:spcPts val="1550"/>
              </a:lnSpc>
            </a:pP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add property 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attribute_AreaCode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on program eServiceSchemaVariableMapping.tcl to 	attribute 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AreaCode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pPr>
              <a:lnSpc>
                <a:spcPts val="1550"/>
              </a:lnSpc>
            </a:pP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- add attribute 'Age'    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  type integer    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  description 'Age';</a:t>
            </a:r>
          </a:p>
          <a:p>
            <a:pPr>
              <a:lnSpc>
                <a:spcPts val="1550"/>
              </a:lnSpc>
            </a:pP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add property </a:t>
            </a:r>
            <a:r>
              <a:rPr lang="en-US" altLang="ko-KR" sz="1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attribute_Age</a:t>
            </a: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on program eServiceSchemaVariableMapping.tcl to 	attribute Age;</a:t>
            </a:r>
          </a:p>
          <a:p>
            <a:pPr>
              <a:lnSpc>
                <a:spcPts val="1550"/>
              </a:lnSpc>
            </a:pP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- add attribute 'Birthday'	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	     type date	</a:t>
            </a: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  description 'Birthday';</a:t>
            </a:r>
          </a:p>
          <a:p>
            <a:pPr>
              <a:lnSpc>
                <a:spcPts val="1550"/>
              </a:lnSpc>
            </a:pPr>
            <a:endParaRPr lang="en-US" altLang="ko-KR" sz="1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add property attribute_ 'Birthday on program eServiceSchemaVariableMapping.tcl to 	attribute 'Birthday;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38010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Create Administrative Object (Attribute, Type, Policy, Relationship)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Type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-</a:t>
            </a:r>
            <a:r>
              <a:rPr lang="en-US" altLang="ko-KR" sz="1400" dirty="0" smtClean="0"/>
              <a:t>add type ‘Nuts'</a:t>
            </a:r>
          </a:p>
          <a:p>
            <a:pPr lvl="2"/>
            <a:r>
              <a:rPr lang="en-US" altLang="ko-KR" sz="1400" dirty="0" smtClean="0"/>
              <a:t>   description ‘Nuts '</a:t>
            </a:r>
          </a:p>
          <a:p>
            <a:pPr lvl="2"/>
            <a:r>
              <a:rPr lang="en-US" altLang="ko-KR" sz="1400" dirty="0" smtClean="0"/>
              <a:t>   derived Products'</a:t>
            </a:r>
          </a:p>
          <a:p>
            <a:pPr lvl="2"/>
            <a:r>
              <a:rPr lang="en-US" altLang="ko-KR" sz="1400" dirty="0" smtClean="0"/>
              <a:t>   attribute </a:t>
            </a:r>
            <a:r>
              <a:rPr lang="en-US" altLang="ko-KR" sz="1400" dirty="0" err="1" smtClean="0"/>
              <a:t>njcSize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   attribute </a:t>
            </a:r>
            <a:r>
              <a:rPr lang="en-US" altLang="ko-KR" sz="1400" dirty="0" err="1" smtClean="0"/>
              <a:t>njcTitle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   attribute </a:t>
            </a:r>
            <a:r>
              <a:rPr lang="en-US" altLang="ko-KR" sz="1400" dirty="0" err="1" smtClean="0"/>
              <a:t>njcHole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property   'application'        value '</a:t>
            </a:r>
            <a:r>
              <a:rPr lang="en-US" altLang="ko-KR" sz="1400" dirty="0" err="1" smtClean="0"/>
              <a:t>ApparelAccelerator</a:t>
            </a:r>
            <a:r>
              <a:rPr lang="en-US" altLang="ko-KR" sz="1400" dirty="0" smtClean="0"/>
              <a:t>'</a:t>
            </a:r>
          </a:p>
          <a:p>
            <a:pPr lvl="2"/>
            <a:r>
              <a:rPr lang="en-US" altLang="ko-KR" sz="1400" dirty="0" smtClean="0"/>
              <a:t>property   'installer'            value '</a:t>
            </a:r>
            <a:r>
              <a:rPr lang="en-US" altLang="ko-KR" sz="1400" dirty="0" err="1" smtClean="0"/>
              <a:t>ENOVIAAccelerator</a:t>
            </a:r>
            <a:r>
              <a:rPr lang="en-US" altLang="ko-KR" sz="1400" dirty="0" smtClean="0"/>
              <a:t>'</a:t>
            </a:r>
          </a:p>
          <a:p>
            <a:pPr lvl="2"/>
            <a:r>
              <a:rPr lang="en-US" altLang="ko-KR" sz="1400" dirty="0" smtClean="0"/>
              <a:t>property   'version'             value 'R216.HF2'</a:t>
            </a:r>
          </a:p>
          <a:p>
            <a:pPr lvl="2"/>
            <a:r>
              <a:rPr lang="en-US" altLang="ko-KR" sz="1400" dirty="0" smtClean="0"/>
              <a:t>property   'installed date'     value '12-12-2016'</a:t>
            </a:r>
          </a:p>
          <a:p>
            <a:pPr lvl="2"/>
            <a:r>
              <a:rPr lang="en-US" altLang="ko-KR" sz="1400" dirty="0" smtClean="0"/>
              <a:t>property   'original name'    value ‘Pants '</a:t>
            </a:r>
          </a:p>
          <a:p>
            <a:pPr lvl="2"/>
            <a:r>
              <a:rPr lang="en-US" altLang="ko-KR" sz="1400" dirty="0" smtClean="0"/>
              <a:t>;</a:t>
            </a:r>
          </a:p>
          <a:p>
            <a:pPr lvl="2">
              <a:lnSpc>
                <a:spcPts val="155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ts val="155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add property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type_</a:t>
            </a:r>
            <a:r>
              <a:rPr lang="en-US" altLang="ko-KR" sz="1400" dirty="0" err="1" smtClean="0"/>
              <a:t>Nuts</a:t>
            </a:r>
            <a:r>
              <a:rPr lang="en-US" altLang="ko-KR" sz="1200" dirty="0" smtClean="0"/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on program eServiceSchemaVariableMapping.tcl to type </a:t>
            </a:r>
            <a:r>
              <a:rPr lang="en-US" altLang="ko-KR" sz="1400" dirty="0" smtClean="0"/>
              <a:t>Nuts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pPr>
              <a:lnSpc>
                <a:spcPts val="1550"/>
              </a:lnSpc>
            </a:pPr>
            <a:endParaRPr lang="en-US" altLang="ko-KR" sz="15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49244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Create Administrative Object (Attribute, Type, Policy, Relationship)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Relationship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-</a:t>
            </a:r>
            <a:r>
              <a:rPr lang="en-US" altLang="ko-KR" sz="1400" dirty="0" smtClean="0"/>
              <a:t>add relationship “</a:t>
            </a:r>
            <a:r>
              <a:rPr lang="en-US" altLang="ko-KR" sz="1400" dirty="0" err="1" smtClean="0"/>
              <a:t>njcRelatedDocument</a:t>
            </a:r>
            <a:r>
              <a:rPr lang="en-US" altLang="ko-KR" sz="1400" dirty="0" smtClean="0"/>
              <a:t>"</a:t>
            </a:r>
          </a:p>
          <a:p>
            <a:pPr lvl="2"/>
            <a:r>
              <a:rPr lang="en-US" altLang="ko-KR" sz="1400" dirty="0" smtClean="0"/>
              <a:t>    description "Related Document"</a:t>
            </a:r>
          </a:p>
          <a:p>
            <a:pPr lvl="2"/>
            <a:r>
              <a:rPr lang="en-US" altLang="ko-KR" sz="1400" dirty="0" smtClean="0"/>
              <a:t>    </a:t>
            </a:r>
            <a:r>
              <a:rPr lang="en-US" altLang="ko-KR" sz="1400" u="sng" dirty="0" err="1" smtClean="0"/>
              <a:t>nothidden</a:t>
            </a:r>
            <a:endParaRPr lang="en-US" altLang="ko-KR" sz="1400" u="sng" dirty="0" smtClean="0"/>
          </a:p>
          <a:p>
            <a:pPr lvl="2"/>
            <a:r>
              <a:rPr lang="en-US" altLang="ko-KR" sz="1400" dirty="0" smtClean="0"/>
              <a:t>    </a:t>
            </a:r>
            <a:r>
              <a:rPr lang="en-US" altLang="ko-KR" sz="1400" u="sng" dirty="0" err="1" smtClean="0"/>
              <a:t>preventduplicates</a:t>
            </a:r>
            <a:endParaRPr lang="en-US" altLang="ko-KR" sz="1400" u="sng" dirty="0" smtClean="0"/>
          </a:p>
          <a:p>
            <a:pPr lvl="2"/>
            <a:r>
              <a:rPr lang="en-US" altLang="ko-KR" sz="1400" dirty="0" smtClean="0"/>
              <a:t>    from</a:t>
            </a:r>
          </a:p>
          <a:p>
            <a:pPr lvl="2"/>
            <a:r>
              <a:rPr lang="en-US" altLang="ko-KR" sz="1400" dirty="0" smtClean="0"/>
              <a:t>        type “DOCUMENTS"</a:t>
            </a:r>
          </a:p>
          <a:p>
            <a:pPr lvl="2"/>
            <a:r>
              <a:rPr lang="en-US" altLang="ko-KR" sz="1400" dirty="0" smtClean="0"/>
              <a:t>        meaning "Document"</a:t>
            </a:r>
          </a:p>
          <a:p>
            <a:pPr lvl="2"/>
            <a:r>
              <a:rPr lang="en-US" altLang="ko-KR" sz="1400" dirty="0" smtClean="0"/>
              <a:t>        cardinality many</a:t>
            </a:r>
          </a:p>
          <a:p>
            <a:pPr lvl="2"/>
            <a:r>
              <a:rPr lang="en-US" altLang="ko-KR" sz="1400" dirty="0" smtClean="0"/>
              <a:t>        revision replicate</a:t>
            </a:r>
          </a:p>
          <a:p>
            <a:pPr lvl="2"/>
            <a:r>
              <a:rPr lang="en-US" altLang="ko-KR" sz="1400" dirty="0" smtClean="0"/>
              <a:t>        clone replicate</a:t>
            </a:r>
          </a:p>
          <a:p>
            <a:pPr lvl="2"/>
            <a:r>
              <a:rPr lang="en-US" altLang="ko-KR" sz="1400" dirty="0" smtClean="0"/>
              <a:t>    to</a:t>
            </a:r>
          </a:p>
          <a:p>
            <a:pPr lvl="2"/>
            <a:r>
              <a:rPr lang="en-US" altLang="ko-KR" sz="1400" dirty="0" smtClean="0"/>
              <a:t>        type All</a:t>
            </a:r>
          </a:p>
          <a:p>
            <a:pPr lvl="2"/>
            <a:r>
              <a:rPr lang="en-US" altLang="ko-KR" sz="1400" dirty="0" smtClean="0"/>
              <a:t>        meaning "Related Document"</a:t>
            </a:r>
          </a:p>
          <a:p>
            <a:pPr lvl="2"/>
            <a:r>
              <a:rPr lang="en-US" altLang="ko-KR" sz="1400" dirty="0" smtClean="0"/>
              <a:t>        cardinality one</a:t>
            </a:r>
          </a:p>
          <a:p>
            <a:pPr lvl="2"/>
            <a:r>
              <a:rPr lang="en-US" altLang="ko-KR" sz="1400" dirty="0" smtClean="0"/>
              <a:t>        revision float</a:t>
            </a:r>
          </a:p>
          <a:p>
            <a:pPr lvl="2"/>
            <a:r>
              <a:rPr lang="en-US" altLang="ko-KR" sz="1400" dirty="0" smtClean="0"/>
              <a:t>        clone float</a:t>
            </a:r>
          </a:p>
          <a:p>
            <a:pPr lvl="2"/>
            <a:r>
              <a:rPr lang="en-US" altLang="ko-KR" sz="1400" dirty="0" smtClean="0"/>
              <a:t>;</a:t>
            </a:r>
            <a:endParaRPr lang="ko-KR" altLang="en-US" sz="1400" dirty="0" smtClean="0"/>
          </a:p>
          <a:p>
            <a:pPr lvl="2"/>
            <a:r>
              <a:rPr lang="en-US" altLang="ko-KR" sz="1400" dirty="0" smtClean="0"/>
              <a:t>add property </a:t>
            </a:r>
            <a:r>
              <a:rPr lang="en-US" altLang="ko-KR" sz="1400" dirty="0" err="1" smtClean="0"/>
              <a:t>relationship_njcRelatedDocument</a:t>
            </a:r>
            <a:r>
              <a:rPr lang="en-US" altLang="ko-KR" sz="1400" dirty="0" smtClean="0"/>
              <a:t> on program eServiceSchemaVariableMapping.tcl to relationship “</a:t>
            </a:r>
            <a:r>
              <a:rPr lang="en-US" altLang="ko-KR" sz="1400" dirty="0" err="1" smtClean="0"/>
              <a:t>njcRelatedDocument</a:t>
            </a:r>
            <a:r>
              <a:rPr lang="en-US" altLang="ko-KR" sz="1400" dirty="0" smtClean="0"/>
              <a:t> ";</a:t>
            </a:r>
          </a:p>
          <a:p>
            <a:endParaRPr lang="en-US" altLang="ko-KR" sz="15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Attribute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가  가지고 있는 특성 또는 특징이다</a:t>
            </a: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 smtClean="0"/>
              <a:t>동일한 </a:t>
            </a:r>
            <a:r>
              <a:rPr lang="en-US" altLang="ko-KR" sz="1600" dirty="0" smtClean="0"/>
              <a:t>Type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의 경우 동일한 </a:t>
            </a:r>
            <a:r>
              <a:rPr lang="en-US" altLang="ko-KR" sz="1600" dirty="0" smtClean="0"/>
              <a:t>Attribute </a:t>
            </a:r>
            <a:r>
              <a:rPr lang="ko-KR" altLang="en-US" sz="1600" dirty="0" smtClean="0"/>
              <a:t>구성을 가지고 있지만 실제 </a:t>
            </a:r>
            <a:r>
              <a:rPr lang="en-US" altLang="ko-KR" sz="1600" dirty="0" smtClean="0"/>
              <a:t>Data </a:t>
            </a:r>
            <a:r>
              <a:rPr lang="ko-KR" altLang="en-US" sz="1600" dirty="0" smtClean="0"/>
              <a:t>값은 다를 수 있다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err="1" smtClean="0"/>
              <a:t>Defualt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기본값</a:t>
            </a:r>
            <a:r>
              <a:rPr lang="en-US" altLang="ko-KR" sz="1600" dirty="0" smtClean="0"/>
              <a:t>), Range(</a:t>
            </a:r>
            <a:r>
              <a:rPr lang="ko-KR" altLang="en-US" sz="1600" dirty="0" smtClean="0"/>
              <a:t>입력범위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와 같은 데이터 입력을 정의할 수 있다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String, Real, Integer, </a:t>
            </a:r>
            <a:r>
              <a:rPr lang="en-US" altLang="ko-KR" sz="1600" dirty="0" err="1" smtClean="0"/>
              <a:t>Datetime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boolean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같은 형식을 사용</a:t>
            </a:r>
            <a:endParaRPr lang="ko-KR" altLang="en-US" sz="1600" dirty="0" smtClean="0"/>
          </a:p>
          <a:p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Java</a:t>
            </a:r>
            <a:r>
              <a:rPr lang="ko-KR" altLang="en-US" sz="1600" dirty="0" smtClean="0"/>
              <a:t>에서의 속성</a:t>
            </a:r>
            <a:r>
              <a:rPr lang="en-US" altLang="ko-KR" sz="1600" dirty="0" smtClean="0"/>
              <a:t>, Database</a:t>
            </a:r>
            <a:r>
              <a:rPr lang="ko-KR" altLang="en-US" sz="1600" dirty="0" smtClean="0"/>
              <a:t>에서는 컬럼과 동일한 개념이다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405211"/>
            <a:ext cx="71247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Create Administrative Object (Attribute, Type, Policy, Relationship)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Relationship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-</a:t>
            </a:r>
            <a:r>
              <a:rPr lang="en-US" altLang="ko-KR" sz="1400" dirty="0" smtClean="0"/>
              <a:t>add relationship “</a:t>
            </a:r>
            <a:r>
              <a:rPr lang="en-US" altLang="ko-KR" sz="1400" dirty="0" err="1" smtClean="0"/>
              <a:t>njcRelatedDocument</a:t>
            </a:r>
            <a:r>
              <a:rPr lang="en-US" altLang="ko-KR" sz="1400" dirty="0" smtClean="0"/>
              <a:t>"</a:t>
            </a:r>
          </a:p>
          <a:p>
            <a:pPr lvl="2"/>
            <a:r>
              <a:rPr lang="en-US" altLang="ko-KR" sz="1400" dirty="0" smtClean="0"/>
              <a:t>    description "Related Document"</a:t>
            </a:r>
          </a:p>
          <a:p>
            <a:pPr lvl="2"/>
            <a:r>
              <a:rPr lang="en-US" altLang="ko-KR" sz="1400" dirty="0" smtClean="0"/>
              <a:t>    !</a:t>
            </a:r>
            <a:r>
              <a:rPr lang="en-US" altLang="ko-KR" sz="1400" u="sng" dirty="0" err="1" smtClean="0"/>
              <a:t>preventduplicates</a:t>
            </a:r>
            <a:endParaRPr lang="en-US" altLang="ko-KR" sz="1400" u="sng" dirty="0" smtClean="0"/>
          </a:p>
          <a:p>
            <a:pPr lvl="2"/>
            <a:r>
              <a:rPr lang="en-US" altLang="ko-KR" sz="1400" dirty="0" smtClean="0"/>
              <a:t>    attribute “Division”</a:t>
            </a:r>
            <a:endParaRPr lang="en-US" altLang="ko-KR" sz="1400" u="sng" dirty="0" smtClean="0"/>
          </a:p>
          <a:p>
            <a:pPr lvl="2"/>
            <a:r>
              <a:rPr lang="en-US" altLang="ko-KR" sz="1400" dirty="0" smtClean="0"/>
              <a:t>    from</a:t>
            </a:r>
          </a:p>
          <a:p>
            <a:pPr lvl="2"/>
            <a:r>
              <a:rPr lang="en-US" altLang="ko-KR" sz="1400" dirty="0" smtClean="0"/>
              <a:t>        type "Document"</a:t>
            </a:r>
          </a:p>
          <a:p>
            <a:pPr lvl="2"/>
            <a:r>
              <a:rPr lang="en-US" altLang="ko-KR" sz="1400" dirty="0" smtClean="0"/>
              <a:t>    to</a:t>
            </a:r>
          </a:p>
          <a:p>
            <a:pPr lvl="2"/>
            <a:r>
              <a:rPr lang="en-US" altLang="ko-KR" sz="1400" dirty="0" smtClean="0"/>
              <a:t>        type All</a:t>
            </a:r>
          </a:p>
          <a:p>
            <a:pPr lvl="2"/>
            <a:r>
              <a:rPr lang="en-US" altLang="ko-KR" sz="1400" dirty="0" smtClean="0"/>
              <a:t>;</a:t>
            </a:r>
          </a:p>
          <a:p>
            <a:pPr lvl="2"/>
            <a:endParaRPr lang="ko-KR" altLang="en-US" sz="1400" dirty="0" smtClean="0"/>
          </a:p>
          <a:p>
            <a:pPr lvl="2"/>
            <a:r>
              <a:rPr lang="en-US" altLang="ko-KR" sz="1400" dirty="0" smtClean="0"/>
              <a:t>add property </a:t>
            </a:r>
            <a:r>
              <a:rPr lang="en-US" altLang="ko-KR" sz="1400" dirty="0" err="1" smtClean="0"/>
              <a:t>relationship_njcRelatedDocument</a:t>
            </a:r>
            <a:r>
              <a:rPr lang="en-US" altLang="ko-KR" sz="1400" dirty="0" smtClean="0"/>
              <a:t> on program eServiceSchemaVariableMapping.tcl to relationship “</a:t>
            </a:r>
            <a:r>
              <a:rPr lang="en-US" altLang="ko-KR" sz="1400" dirty="0" err="1" smtClean="0"/>
              <a:t>njcRelatedDocument</a:t>
            </a:r>
            <a:r>
              <a:rPr lang="en-US" altLang="ko-KR" sz="1400" dirty="0" smtClean="0"/>
              <a:t> ";</a:t>
            </a:r>
          </a:p>
          <a:p>
            <a:endParaRPr lang="en-US" altLang="ko-KR" sz="15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61504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Create Administrative Object (Attribute, Type, Policy, Relationship)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Policy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>
              <a:lnSpc>
                <a:spcPts val="1550"/>
              </a:lnSpc>
            </a:pPr>
            <a:r>
              <a:rPr lang="en-US" altLang="ko-KR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- </a:t>
            </a:r>
            <a:r>
              <a:rPr lang="en-US" altLang="ko-KR" sz="1600" dirty="0" smtClean="0"/>
              <a:t>add policy </a:t>
            </a:r>
            <a:r>
              <a:rPr lang="en-US" altLang="ko-KR" sz="1600" dirty="0" err="1" smtClean="0"/>
              <a:t>DocumentPolicy</a:t>
            </a:r>
            <a:endParaRPr lang="en-US" altLang="ko-KR" sz="1600" dirty="0" smtClean="0"/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description "Document Policy"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sequence "1,2,3,..."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store </a:t>
            </a:r>
            <a:r>
              <a:rPr lang="en-US" altLang="ko-KR" sz="1600" dirty="0" err="1" smtClean="0"/>
              <a:t>STORE</a:t>
            </a:r>
            <a:endParaRPr lang="en-US" altLang="ko-KR" sz="1600" dirty="0" smtClean="0"/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type Document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format all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defaultformat</a:t>
            </a:r>
            <a:r>
              <a:rPr lang="en-US" altLang="ko-KR" sz="1600" dirty="0" smtClean="0"/>
              <a:t> generic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state Working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version  true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revision false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promote  true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checkouthistory</a:t>
            </a:r>
            <a:r>
              <a:rPr lang="en-US" altLang="ko-KR" sz="1600" dirty="0" smtClean="0"/>
              <a:t> false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owner all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public read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state Review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version true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revision false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promote true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checkouthistory</a:t>
            </a:r>
            <a:r>
              <a:rPr lang="en-US" altLang="ko-KR" sz="1600" dirty="0" smtClean="0"/>
              <a:t> false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	user "</a:t>
            </a:r>
            <a:r>
              <a:rPr lang="en-US" altLang="ko-KR" sz="1600" dirty="0" err="1" smtClean="0"/>
              <a:t>admin_platform</a:t>
            </a:r>
            <a:r>
              <a:rPr lang="en-US" altLang="ko-KR" sz="1600" dirty="0" smtClean="0"/>
              <a:t>" </a:t>
            </a:r>
            <a:r>
              <a:rPr lang="en-US" altLang="ko-KR" sz="1600" dirty="0" err="1" smtClean="0"/>
              <a:t>read,show,viewform,checkout</a:t>
            </a:r>
            <a:endParaRPr lang="en-US" altLang="ko-KR" sz="1600" dirty="0" smtClean="0"/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property "</a:t>
            </a:r>
            <a:r>
              <a:rPr lang="en-US" altLang="ko-KR" sz="1600" dirty="0" err="1" smtClean="0"/>
              <a:t>state_Working</a:t>
            </a:r>
            <a:r>
              <a:rPr lang="en-US" altLang="ko-KR" sz="1600" dirty="0" smtClean="0"/>
              <a:t>" value "Working"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	property "</a:t>
            </a:r>
            <a:r>
              <a:rPr lang="en-US" altLang="ko-KR" sz="1600" dirty="0" err="1" smtClean="0"/>
              <a:t>state_Review</a:t>
            </a:r>
            <a:r>
              <a:rPr lang="en-US" altLang="ko-KR" sz="1600" dirty="0" smtClean="0"/>
              <a:t>" value "Review"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;</a:t>
            </a:r>
          </a:p>
          <a:p>
            <a:pPr>
              <a:lnSpc>
                <a:spcPts val="1550"/>
              </a:lnSpc>
            </a:pPr>
            <a:r>
              <a:rPr lang="en-US" altLang="ko-KR" sz="1600" dirty="0" smtClean="0"/>
              <a:t>add property "</a:t>
            </a:r>
            <a:r>
              <a:rPr lang="en-US" altLang="ko-KR" sz="1600" dirty="0" err="1" smtClean="0"/>
              <a:t>policy_DocumentPolicy</a:t>
            </a:r>
            <a:r>
              <a:rPr lang="en-US" altLang="ko-KR" sz="1600" dirty="0" smtClean="0"/>
              <a:t>" on program "eServiceSchemaVariableMapping.tcl" to "policy" "</a:t>
            </a:r>
            <a:r>
              <a:rPr lang="en-US" altLang="ko-KR" sz="1600" dirty="0" err="1" smtClean="0"/>
              <a:t>DocumentPolicy</a:t>
            </a:r>
            <a:r>
              <a:rPr lang="en-US" altLang="ko-KR" sz="1600" dirty="0" smtClean="0"/>
              <a:t>";</a:t>
            </a:r>
          </a:p>
          <a:p>
            <a:endParaRPr lang="en-US" altLang="ko-KR" sz="15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Modify Administrative Object 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modify “admin Object</a:t>
            </a:r>
            <a:r>
              <a:rPr lang="ko-KR" altLang="en-US" sz="1600" dirty="0" smtClean="0"/>
              <a:t>의 종류</a:t>
            </a:r>
            <a:r>
              <a:rPr lang="en-US" altLang="ko-KR" sz="1600" dirty="0" smtClean="0"/>
              <a:t>” “</a:t>
            </a:r>
            <a:r>
              <a:rPr lang="en-US" altLang="ko-KR" sz="1600" dirty="0" err="1" smtClean="0"/>
              <a:t>adminObject</a:t>
            </a:r>
            <a:r>
              <a:rPr lang="ko-KR" altLang="en-US" sz="1600" dirty="0" smtClean="0"/>
              <a:t>의 이름</a:t>
            </a:r>
            <a:r>
              <a:rPr lang="en-US" altLang="ko-KR" sz="1600" dirty="0" smtClean="0"/>
              <a:t>”</a:t>
            </a:r>
          </a:p>
          <a:p>
            <a:pPr lvl="2"/>
            <a:r>
              <a:rPr lang="ko-KR" altLang="en-US" sz="1600" dirty="0" smtClean="0"/>
              <a:t>각 </a:t>
            </a:r>
            <a:r>
              <a:rPr lang="en-US" altLang="ko-KR" sz="1600" dirty="0" err="1" smtClean="0"/>
              <a:t>adminObject</a:t>
            </a:r>
            <a:r>
              <a:rPr lang="ko-KR" altLang="en-US" sz="1600" dirty="0" smtClean="0"/>
              <a:t>의 종류별로 변경하고자 하는 옵션들</a:t>
            </a:r>
            <a:r>
              <a:rPr lang="en-US" altLang="ko-KR" sz="1600" dirty="0" smtClean="0"/>
              <a:t>…</a:t>
            </a:r>
            <a:endParaRPr lang="en-US" altLang="ko-KR" sz="15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44" y="1955061"/>
            <a:ext cx="885831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ko-KR" altLang="en-US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</a:t>
            </a:r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1. Attribute</a:t>
            </a:r>
            <a:r>
              <a:rPr lang="ko-KR" altLang="en-US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range </a:t>
            </a:r>
            <a:r>
              <a:rPr lang="ko-KR" altLang="en-US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추가</a:t>
            </a:r>
            <a:endParaRPr lang="en-US" altLang="ko-KR" sz="15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1-1. mod attribute </a:t>
            </a:r>
            <a:r>
              <a:rPr lang="en-US" altLang="ko-KR" sz="1500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cclToDoType</a:t>
            </a:r>
            <a:endParaRPr lang="en-US" altLang="ko-KR" sz="15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add range  value ‘Test Report</a:t>
            </a:r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’;</a:t>
            </a:r>
          </a:p>
          <a:p>
            <a:pPr lvl="1"/>
            <a:endParaRPr lang="en-US" altLang="ko-KR" sz="15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2. Type</a:t>
            </a:r>
            <a:r>
              <a:rPr lang="ko-KR" altLang="en-US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attribute </a:t>
            </a:r>
            <a:r>
              <a:rPr lang="ko-KR" altLang="en-US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추가하기</a:t>
            </a:r>
            <a:endParaRPr lang="en-US" altLang="ko-KR" sz="1500" dirty="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2-1. mod type ‘</a:t>
            </a:r>
            <a:r>
              <a:rPr lang="en-US" altLang="ko-KR" sz="1500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cclToDoList</a:t>
            </a:r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 lvl="1"/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add attribute ‘</a:t>
            </a:r>
            <a:r>
              <a:rPr lang="en-US" altLang="ko-KR" sz="1500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cclToDoWork</a:t>
            </a:r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Delete Administrative Object 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delete </a:t>
            </a:r>
            <a:r>
              <a:rPr lang="en-US" altLang="ko-KR" sz="1600" dirty="0" smtClean="0"/>
              <a:t>“Administrative Object</a:t>
            </a:r>
            <a:r>
              <a:rPr lang="ko-KR" altLang="en-US" sz="1600" dirty="0" smtClean="0"/>
              <a:t>의 종류</a:t>
            </a:r>
            <a:r>
              <a:rPr lang="en-US" altLang="ko-KR" sz="1600" dirty="0" smtClean="0"/>
              <a:t>” </a:t>
            </a:r>
            <a:r>
              <a:rPr lang="en-US" altLang="ko-KR" sz="1600" dirty="0" smtClean="0"/>
              <a:t>“Administrative Object</a:t>
            </a:r>
            <a:r>
              <a:rPr lang="ko-KR" altLang="en-US" sz="1600" dirty="0" smtClean="0"/>
              <a:t>의 이름</a:t>
            </a:r>
            <a:r>
              <a:rPr lang="en-US" altLang="ko-KR" sz="1600" dirty="0" smtClean="0"/>
              <a:t>”;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Type, Policy</a:t>
            </a:r>
            <a:r>
              <a:rPr lang="ko-KR" altLang="en-US" sz="1600" dirty="0" smtClean="0"/>
              <a:t>의 경우 해당 </a:t>
            </a:r>
            <a:r>
              <a:rPr lang="en-US" altLang="ko-KR" sz="1600" dirty="0" smtClean="0"/>
              <a:t>Type, Policy</a:t>
            </a:r>
            <a:r>
              <a:rPr lang="ko-KR" altLang="en-US" sz="1600" dirty="0" smtClean="0"/>
              <a:t>로 생성된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가 존재 하면 삭제 되지 않는다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1955061"/>
            <a:ext cx="8858312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ko-KR" altLang="en-US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</a:t>
            </a:r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Delete type ‘</a:t>
            </a:r>
            <a:r>
              <a:rPr lang="en-US" altLang="ko-KR" sz="1500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cclToDoList</a:t>
            </a:r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’;</a:t>
            </a:r>
          </a:p>
          <a:p>
            <a:pPr lvl="1"/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del attribute ‘</a:t>
            </a:r>
            <a:r>
              <a:rPr lang="en-US" altLang="ko-KR" sz="1500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cclToDoWork</a:t>
            </a:r>
            <a:r>
              <a:rPr lang="en-US" altLang="ko-KR" sz="150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Administrative Object</a:t>
            </a:r>
            <a:r>
              <a:rPr lang="ko-KR" altLang="en-US" sz="1600" dirty="0" smtClean="0"/>
              <a:t>만 생성 가능한게 아니라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또한 생성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수정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삭제</a:t>
            </a:r>
            <a:r>
              <a:rPr lang="en-US" altLang="ko-KR" sz="1600" dirty="0" smtClean="0"/>
              <a:t>,Connect</a:t>
            </a:r>
            <a:r>
              <a:rPr lang="ko-KR" altLang="en-US" sz="1600" dirty="0" smtClean="0"/>
              <a:t>가 가능하다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Create </a:t>
            </a:r>
            <a:r>
              <a:rPr lang="en-US" altLang="ko-KR" sz="1600" dirty="0" err="1" smtClean="0"/>
              <a:t>BusinessObjects</a:t>
            </a:r>
            <a:r>
              <a:rPr lang="en-US" altLang="ko-KR" sz="1600" dirty="0" smtClean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504947"/>
            <a:ext cx="332422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42844" y="3000372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FontTx/>
              <a:buChar char="-"/>
            </a:pPr>
            <a:r>
              <a:rPr lang="ko-KR" altLang="en-US" sz="1600" dirty="0" smtClean="0"/>
              <a:t>적용 예시</a:t>
            </a:r>
            <a:endParaRPr lang="en-US" altLang="ko-KR" sz="16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799" y="3357562"/>
            <a:ext cx="33623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Administrative Object</a:t>
            </a:r>
            <a:r>
              <a:rPr lang="ko-KR" altLang="en-US" sz="1600" dirty="0" smtClean="0"/>
              <a:t>만 생성 가능한게 아니라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또한 생성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수정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삭제</a:t>
            </a:r>
            <a:r>
              <a:rPr lang="en-US" altLang="ko-KR" sz="1600" dirty="0" smtClean="0"/>
              <a:t>,Connect</a:t>
            </a:r>
            <a:r>
              <a:rPr lang="ko-KR" altLang="en-US" sz="1600" dirty="0" smtClean="0"/>
              <a:t>가 가능하다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Modify </a:t>
            </a:r>
            <a:r>
              <a:rPr lang="en-US" altLang="ko-KR" sz="1600" dirty="0" err="1" smtClean="0"/>
              <a:t>BusinessObjects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ko-KR" altLang="en-US" sz="1600" dirty="0" smtClean="0"/>
              <a:t>수정하기 위해선 </a:t>
            </a:r>
            <a:r>
              <a:rPr lang="en-US" altLang="ko-KR" sz="1600" dirty="0" err="1" smtClean="0"/>
              <a:t>BusinessObject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ID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type, name, revision</a:t>
            </a:r>
            <a:r>
              <a:rPr lang="ko-KR" altLang="en-US" sz="1600" dirty="0" smtClean="0"/>
              <a:t>을 정확히 입력해주어야 한다</a:t>
            </a:r>
            <a:r>
              <a:rPr lang="en-US" altLang="ko-KR" sz="1600" dirty="0" smtClean="0"/>
              <a:t>.</a:t>
            </a:r>
          </a:p>
          <a:p>
            <a:pPr lvl="2">
              <a:buFontTx/>
              <a:buChar char="-"/>
            </a:pP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mod bus ‘type’ ‘name’ ‘revision’ ‘attribute</a:t>
            </a:r>
            <a:r>
              <a:rPr lang="ko-KR" altLang="en-US" sz="1600" dirty="0" smtClean="0"/>
              <a:t>명</a:t>
            </a:r>
            <a:r>
              <a:rPr lang="en-US" altLang="ko-KR" sz="1600" dirty="0" smtClean="0"/>
              <a:t>’ ‘</a:t>
            </a:r>
            <a:r>
              <a:rPr lang="ko-KR" altLang="en-US" sz="1600" dirty="0" err="1" smtClean="0"/>
              <a:t>변경할값</a:t>
            </a:r>
            <a:r>
              <a:rPr lang="en-US" altLang="ko-KR" sz="1600" dirty="0" smtClean="0"/>
              <a:t>’;</a:t>
            </a:r>
          </a:p>
          <a:p>
            <a:pPr lvl="2">
              <a:buFontTx/>
              <a:buChar char="-"/>
            </a:pP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ko-KR" altLang="en-US" sz="1600" dirty="0" smtClean="0"/>
              <a:t>실제 예제</a:t>
            </a:r>
            <a:endParaRPr lang="en-US" altLang="ko-KR" sz="1600" dirty="0" smtClean="0"/>
          </a:p>
          <a:p>
            <a:pPr lvl="3"/>
            <a:r>
              <a:rPr lang="en-US" altLang="ko-KR" sz="1600" dirty="0" smtClean="0"/>
              <a:t>mod bus ‘</a:t>
            </a:r>
            <a:r>
              <a:rPr lang="en-US" altLang="ko-KR" sz="1600" dirty="0" err="1" smtClean="0"/>
              <a:t>cclToDoList</a:t>
            </a:r>
            <a:r>
              <a:rPr lang="en-US" altLang="ko-KR" sz="1600" dirty="0" smtClean="0"/>
              <a:t>’ ‘test’ ‘1’ </a:t>
            </a:r>
            <a:r>
              <a:rPr lang="en-US" altLang="ko-KR" sz="1600" dirty="0" err="1" smtClean="0"/>
              <a:t>cclToDoType</a:t>
            </a:r>
            <a:r>
              <a:rPr lang="en-US" altLang="ko-KR" sz="1600" dirty="0" smtClean="0"/>
              <a:t> Meeting ;</a:t>
            </a:r>
          </a:p>
          <a:p>
            <a:pPr lvl="3"/>
            <a:r>
              <a:rPr lang="en-US" altLang="ko-KR" sz="1600" dirty="0" smtClean="0"/>
              <a:t>mod bus ‘12388.15648.89684’ </a:t>
            </a:r>
            <a:r>
              <a:rPr lang="en-US" altLang="ko-KR" sz="1600" dirty="0" err="1" smtClean="0"/>
              <a:t>cclToDoType</a:t>
            </a:r>
            <a:r>
              <a:rPr lang="en-US" altLang="ko-KR" sz="1600" dirty="0" smtClean="0"/>
              <a:t> Meeting 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Administrative Object</a:t>
            </a:r>
            <a:r>
              <a:rPr lang="ko-KR" altLang="en-US" sz="1600" dirty="0" smtClean="0"/>
              <a:t>만 생성 가능한게 아니라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또한 생성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수정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삭제</a:t>
            </a:r>
            <a:r>
              <a:rPr lang="en-US" altLang="ko-KR" sz="1600" dirty="0" smtClean="0"/>
              <a:t>,Connect</a:t>
            </a:r>
            <a:r>
              <a:rPr lang="ko-KR" altLang="en-US" sz="1600" dirty="0" smtClean="0"/>
              <a:t>가 가능하다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Delete </a:t>
            </a:r>
            <a:r>
              <a:rPr lang="en-US" altLang="ko-KR" sz="1600" dirty="0" err="1" smtClean="0"/>
              <a:t>BusinessObjects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ko-KR" altLang="en-US" sz="1600" dirty="0" smtClean="0"/>
              <a:t>삭제하기 위해선 </a:t>
            </a:r>
            <a:r>
              <a:rPr lang="en-US" altLang="ko-KR" sz="1600" dirty="0" err="1" smtClean="0"/>
              <a:t>BusinessObject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ID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type, name, revision</a:t>
            </a:r>
            <a:r>
              <a:rPr lang="ko-KR" altLang="en-US" sz="1600" dirty="0" smtClean="0"/>
              <a:t>을 정확히 입력해주어야 한다</a:t>
            </a:r>
            <a:r>
              <a:rPr lang="en-US" altLang="ko-KR" sz="1600" dirty="0" smtClean="0"/>
              <a:t>.</a:t>
            </a:r>
          </a:p>
          <a:p>
            <a:pPr lvl="2">
              <a:buFontTx/>
              <a:buChar char="-"/>
            </a:pP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smtClean="0"/>
              <a:t>Delete bus ‘type’ ‘name’ ‘revision’;</a:t>
            </a:r>
          </a:p>
          <a:p>
            <a:pPr lvl="2">
              <a:buFontTx/>
              <a:buChar char="-"/>
            </a:pP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ko-KR" altLang="en-US" sz="1600" dirty="0" smtClean="0"/>
              <a:t>실제 예제</a:t>
            </a:r>
            <a:endParaRPr lang="en-US" altLang="ko-KR" sz="1600" dirty="0" smtClean="0"/>
          </a:p>
          <a:p>
            <a:pPr lvl="3"/>
            <a:r>
              <a:rPr lang="en-US" altLang="ko-KR" sz="1600" dirty="0" smtClean="0"/>
              <a:t>del bus ‘</a:t>
            </a:r>
            <a:r>
              <a:rPr lang="en-US" altLang="ko-KR" sz="1600" dirty="0" err="1" smtClean="0"/>
              <a:t>cclToDoList</a:t>
            </a:r>
            <a:r>
              <a:rPr lang="en-US" altLang="ko-KR" sz="1600" dirty="0" smtClean="0"/>
              <a:t>’ ‘test’ ‘1’;</a:t>
            </a:r>
          </a:p>
          <a:p>
            <a:pPr lvl="3"/>
            <a:r>
              <a:rPr lang="en-US" altLang="ko-KR" sz="1600" dirty="0" smtClean="0"/>
              <a:t>del bus ‘12388.15648.89684’;</a:t>
            </a:r>
          </a:p>
          <a:p>
            <a:pPr lvl="3"/>
            <a:endParaRPr lang="en-US" altLang="ko-K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(Type, Policy, Relationship, MQL)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38576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 Exercise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 marL="800100" lvl="1" indent="-342900">
              <a:buAutoNum type="arabicPeriod"/>
            </a:pPr>
            <a:r>
              <a:rPr lang="en-US" altLang="ko-KR" sz="1600" dirty="0" smtClean="0"/>
              <a:t>Start MQL session : mql.exe </a:t>
            </a:r>
            <a:r>
              <a:rPr lang="ko-KR" altLang="en-US" sz="1600" dirty="0" smtClean="0"/>
              <a:t>실행</a:t>
            </a:r>
            <a:endParaRPr lang="en-US" altLang="ko-KR" sz="1600" dirty="0" smtClean="0"/>
          </a:p>
          <a:p>
            <a:pPr marL="800100" lvl="1" indent="-342900">
              <a:buAutoNum type="arabicPeriod"/>
            </a:pPr>
            <a:endParaRPr lang="en-US" altLang="ko-KR" sz="1600" dirty="0" smtClean="0"/>
          </a:p>
          <a:p>
            <a:pPr marL="800100" lvl="1" indent="-342900">
              <a:buAutoNum type="arabicPeriod"/>
            </a:pPr>
            <a:r>
              <a:rPr lang="en-US" altLang="ko-KR" sz="1600" dirty="0" smtClean="0"/>
              <a:t>Creator</a:t>
            </a:r>
            <a:r>
              <a:rPr lang="ko-KR" altLang="en-US" sz="1600" dirty="0" smtClean="0"/>
              <a:t>로 로그인</a:t>
            </a: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	: set context user</a:t>
            </a:r>
          </a:p>
          <a:p>
            <a:pPr marL="800100" lvl="1" indent="-342900"/>
            <a:r>
              <a:rPr lang="en-US" altLang="ko-KR" sz="1600" dirty="0" smtClean="0"/>
              <a:t> </a:t>
            </a:r>
          </a:p>
          <a:p>
            <a:pPr marL="800100" lvl="1" indent="-342900">
              <a:buAutoNum type="arabicPeriod" startAt="3"/>
            </a:pPr>
            <a:r>
              <a:rPr lang="en-US" altLang="ko-KR" sz="1600" dirty="0" smtClean="0"/>
              <a:t>System information </a:t>
            </a:r>
            <a:r>
              <a:rPr lang="ko-KR" altLang="en-US" sz="1600" dirty="0" smtClean="0"/>
              <a:t>실행</a:t>
            </a: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	: verbose on;</a:t>
            </a:r>
          </a:p>
          <a:p>
            <a:pPr marL="800100" lvl="1" indent="-342900"/>
            <a:endParaRPr lang="en-US" altLang="ko-KR" sz="1600" dirty="0" smtClean="0"/>
          </a:p>
          <a:p>
            <a:pPr marL="800100" lvl="1" indent="-342900">
              <a:buAutoNum type="arabicPeriod" startAt="4"/>
            </a:pPr>
            <a:r>
              <a:rPr lang="en-US" altLang="ko-KR" sz="1600" dirty="0" smtClean="0"/>
              <a:t>Help </a:t>
            </a:r>
            <a:r>
              <a:rPr lang="ko-KR" altLang="en-US" sz="1600" dirty="0" smtClean="0"/>
              <a:t>호출</a:t>
            </a: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	: help all;</a:t>
            </a:r>
          </a:p>
          <a:p>
            <a:pPr marL="800100" lvl="1" indent="-342900"/>
            <a:endParaRPr lang="en-US" altLang="ko-KR" sz="1600" dirty="0" smtClean="0"/>
          </a:p>
          <a:p>
            <a:pPr marL="800100" lvl="1" indent="-342900">
              <a:buAutoNum type="arabicPeriod" startAt="5"/>
            </a:pP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정보 호출</a:t>
            </a: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	: help bus;</a:t>
            </a:r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</p:txBody>
      </p:sp>
      <p:pic>
        <p:nvPicPr>
          <p:cNvPr id="1126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0" y="785794"/>
            <a:ext cx="42005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(Type, Policy, Relationship, MQL)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385765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 Exercise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marL="800100" lvl="1" indent="-342900">
              <a:buAutoNum type="arabicPeriod" startAt="6"/>
            </a:pPr>
            <a:r>
              <a:rPr lang="ko-KR" altLang="en-US" sz="1600" dirty="0" smtClean="0"/>
              <a:t>현재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존재하는 </a:t>
            </a:r>
            <a:r>
              <a:rPr lang="en-US" altLang="ko-KR" sz="1600" dirty="0" smtClean="0"/>
              <a:t>Vault </a:t>
            </a:r>
            <a:r>
              <a:rPr lang="ko-KR" altLang="en-US" sz="1600" dirty="0" smtClean="0"/>
              <a:t>정보 호출</a:t>
            </a: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	: list vault;</a:t>
            </a:r>
          </a:p>
          <a:p>
            <a:pPr marL="800100" lvl="1" indent="-342900"/>
            <a:endParaRPr lang="en-US" altLang="ko-KR" sz="1600" dirty="0" smtClean="0"/>
          </a:p>
          <a:p>
            <a:pPr marL="800100" lvl="1" indent="-342900">
              <a:buAutoNum type="arabicPeriod" startAt="7"/>
            </a:pPr>
            <a:r>
              <a:rPr lang="en-US" altLang="ko-KR" sz="1600" dirty="0" smtClean="0"/>
              <a:t>‘eService Production’ Vault </a:t>
            </a:r>
            <a:r>
              <a:rPr lang="ko-KR" altLang="en-US" sz="1600" dirty="0" smtClean="0"/>
              <a:t>정보를 호출</a:t>
            </a: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	: print vault ‘eService Production’;</a:t>
            </a:r>
          </a:p>
          <a:p>
            <a:pPr marL="800100" lvl="1" indent="-342900"/>
            <a:endParaRPr lang="en-US" altLang="ko-KR" sz="1600" dirty="0" smtClean="0"/>
          </a:p>
          <a:p>
            <a:pPr marL="800100" lvl="1" indent="-342900">
              <a:buAutoNum type="arabicPeriod" startAt="8"/>
            </a:pPr>
            <a:r>
              <a:rPr lang="ko-KR" altLang="en-US" sz="1600" dirty="0" smtClean="0"/>
              <a:t>모든 </a:t>
            </a:r>
            <a:r>
              <a:rPr lang="en-US" altLang="ko-KR" sz="1600" dirty="0" smtClean="0"/>
              <a:t>group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Person</a:t>
            </a:r>
            <a:r>
              <a:rPr lang="ko-KR" altLang="en-US" sz="1600" dirty="0" smtClean="0"/>
              <a:t>정보만 검색</a:t>
            </a: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	: list group * select person;</a:t>
            </a:r>
          </a:p>
          <a:p>
            <a:pPr marL="800100" lvl="1" indent="-342900"/>
            <a:endParaRPr lang="en-US" altLang="ko-KR" sz="1600" dirty="0" smtClean="0"/>
          </a:p>
          <a:p>
            <a:pPr marL="800100" lvl="1" indent="-342900">
              <a:buAutoNum type="arabicPeriod" startAt="9"/>
            </a:pPr>
            <a:r>
              <a:rPr lang="ko-KR" altLang="en-US" sz="1600" dirty="0" smtClean="0"/>
              <a:t>모든 </a:t>
            </a:r>
            <a:r>
              <a:rPr lang="en-US" altLang="ko-KR" sz="1600" dirty="0" smtClean="0"/>
              <a:t>Role</a:t>
            </a:r>
            <a:r>
              <a:rPr lang="ko-KR" altLang="en-US" sz="1600" dirty="0" smtClean="0"/>
              <a:t>의 이름과 </a:t>
            </a:r>
            <a:r>
              <a:rPr lang="en-US" altLang="ko-KR" sz="1600" dirty="0" smtClean="0"/>
              <a:t>Assignment </a:t>
            </a:r>
            <a:r>
              <a:rPr lang="ko-KR" altLang="en-US" sz="1600" dirty="0" smtClean="0"/>
              <a:t>정보출력</a:t>
            </a: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	: list role * select name assignment;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1000108"/>
            <a:ext cx="395287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(Type, Policy, Relationship, MQL)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5725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 Exercise</a:t>
            </a:r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10. Type “Project Space”</a:t>
            </a:r>
            <a:r>
              <a:rPr lang="ko-KR" altLang="en-US" sz="1600" dirty="0" smtClean="0"/>
              <a:t>에 대한 정보 검색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11. DB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type=‘Project Concept’, vault=‘eService Production’, name= ‘gphones1’, revision= ‘001’</a:t>
            </a:r>
            <a:r>
              <a:rPr lang="ko-KR" altLang="en-US" sz="1600" dirty="0" smtClean="0"/>
              <a:t>인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marL="1257300" lvl="2" indent="-342900"/>
            <a:r>
              <a:rPr lang="en-US" altLang="ko-KR" sz="1600" dirty="0" smtClean="0"/>
              <a:t>	</a:t>
            </a: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466971"/>
            <a:ext cx="66484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2844" y="2643182"/>
            <a:ext cx="8572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12. DB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type=‘Task’, vault=‘eService Production’, name= ‘check for previous version to all parts, revision= ‘001’</a:t>
            </a:r>
            <a:r>
              <a:rPr lang="ko-KR" altLang="en-US" sz="1600" dirty="0" smtClean="0"/>
              <a:t>인 </a:t>
            </a:r>
            <a:r>
              <a:rPr lang="en-US" altLang="ko-KR" sz="1600" dirty="0" smtClean="0"/>
              <a:t>Business Object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marL="1257300" lvl="2" indent="-342900"/>
            <a:r>
              <a:rPr lang="en-US" altLang="ko-KR" sz="1600" dirty="0" smtClean="0"/>
              <a:t>	</a:t>
            </a:r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6350" y="3500438"/>
            <a:ext cx="7067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4429132"/>
            <a:ext cx="63722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1619239"/>
            <a:ext cx="24860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Attribute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와 다른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간의 </a:t>
            </a:r>
            <a:r>
              <a:rPr lang="en-US" altLang="ko-KR" sz="1600" dirty="0" smtClean="0"/>
              <a:t>Connection(Relationship)</a:t>
            </a:r>
            <a:r>
              <a:rPr lang="ko-KR" altLang="en-US" sz="1600" dirty="0" smtClean="0"/>
              <a:t>에도 </a:t>
            </a:r>
            <a:r>
              <a:rPr lang="en-US" altLang="ko-KR" sz="1600" dirty="0" smtClean="0"/>
              <a:t>Attribute</a:t>
            </a:r>
            <a:r>
              <a:rPr lang="ko-KR" altLang="en-US" sz="1600" dirty="0" smtClean="0"/>
              <a:t>를 가질 수 있다</a:t>
            </a:r>
            <a:r>
              <a:rPr lang="en-US" altLang="ko-KR" sz="1600" dirty="0" smtClean="0"/>
              <a:t>. </a:t>
            </a:r>
            <a:endParaRPr lang="ko-KR" altLang="en-US" sz="16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857364"/>
            <a:ext cx="65913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(Type, Policy, Relationship, MQL)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572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 Exercise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13. </a:t>
            </a:r>
            <a:r>
              <a:rPr lang="ko-KR" altLang="en-US" sz="1600" dirty="0" smtClean="0"/>
              <a:t>생성한 </a:t>
            </a:r>
            <a:r>
              <a:rPr lang="en-US" altLang="ko-KR" sz="1600" dirty="0" smtClean="0"/>
              <a:t>“gphones1” 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“check for previous version to add parts” Task object 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“Subtask” relationship</a:t>
            </a:r>
            <a:r>
              <a:rPr lang="ko-KR" altLang="en-US" sz="1600" dirty="0" smtClean="0"/>
              <a:t>으로 </a:t>
            </a:r>
            <a:r>
              <a:rPr lang="en-US" altLang="ko-KR" sz="1600" dirty="0" smtClean="0"/>
              <a:t>Connection </a:t>
            </a:r>
            <a:r>
              <a:rPr lang="ko-KR" altLang="en-US" sz="1600" dirty="0" smtClean="0"/>
              <a:t>하기</a:t>
            </a:r>
            <a:endParaRPr lang="en-US" altLang="ko-KR" sz="1600" dirty="0" smtClean="0"/>
          </a:p>
          <a:p>
            <a:pPr marL="1257300" lvl="2" indent="-342900"/>
            <a:r>
              <a:rPr lang="en-US" altLang="ko-KR" sz="1600" dirty="0" smtClean="0"/>
              <a:t>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857364"/>
            <a:ext cx="65627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8213" y="2605088"/>
            <a:ext cx="72675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(Type, Policy, Relationship, MQL)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 Exercise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marL="800100" lvl="1" indent="-342900"/>
            <a:r>
              <a:rPr lang="en-US" altLang="ko-KR" sz="1600" dirty="0" smtClean="0"/>
              <a:t>14. </a:t>
            </a:r>
            <a:r>
              <a:rPr lang="ko-KR" altLang="en-US" sz="1600" dirty="0" smtClean="0"/>
              <a:t>생성된 </a:t>
            </a:r>
            <a:r>
              <a:rPr lang="en-US" altLang="ko-KR" sz="1600" dirty="0" smtClean="0"/>
              <a:t>“Project Concept” “gphones1” “001” </a:t>
            </a:r>
            <a:r>
              <a:rPr lang="ko-KR" altLang="en-US" sz="1600" dirty="0" smtClean="0"/>
              <a:t>에 연결된 정보 검색</a:t>
            </a:r>
            <a:endParaRPr lang="en-US" altLang="ko-KR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500174"/>
            <a:ext cx="35718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42844" y="1857364"/>
            <a:ext cx="8572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600" dirty="0" smtClean="0"/>
              <a:t>	  15. </a:t>
            </a:r>
            <a:r>
              <a:rPr lang="ko-KR" altLang="en-US" sz="1600" dirty="0" smtClean="0"/>
              <a:t>생성된 </a:t>
            </a:r>
            <a:r>
              <a:rPr lang="en-US" altLang="ko-KR" sz="1600" dirty="0" smtClean="0"/>
              <a:t>“Project Concept” “gphones1” “001” </a:t>
            </a:r>
            <a:r>
              <a:rPr lang="ko-KR" altLang="en-US" sz="1600" dirty="0" smtClean="0"/>
              <a:t>객체정보 검색 </a:t>
            </a:r>
            <a:endParaRPr lang="en-US" altLang="ko-KR" sz="1600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1088" y="2214554"/>
            <a:ext cx="35623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42844" y="2500306"/>
            <a:ext cx="8572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en-US" altLang="ko-KR" sz="1600" dirty="0" smtClean="0"/>
              <a:t>16. </a:t>
            </a:r>
            <a:r>
              <a:rPr lang="ko-KR" altLang="en-US" sz="1600" dirty="0" smtClean="0"/>
              <a:t>생성된 </a:t>
            </a:r>
            <a:r>
              <a:rPr lang="en-US" altLang="ko-KR" sz="1600" dirty="0" smtClean="0"/>
              <a:t>“Project Concept” “gphones1” “001” </a:t>
            </a:r>
            <a:r>
              <a:rPr lang="ko-KR" altLang="en-US" sz="1600" dirty="0" smtClean="0"/>
              <a:t>객체 정보 중 </a:t>
            </a:r>
            <a:r>
              <a:rPr lang="en-US" altLang="ko-KR" sz="1600" dirty="0" smtClean="0"/>
              <a:t>Owner</a:t>
            </a:r>
            <a:r>
              <a:rPr lang="ko-KR" altLang="en-US" sz="1600" dirty="0" smtClean="0"/>
              <a:t>만 검색</a:t>
            </a:r>
            <a:endParaRPr lang="en-US" altLang="ko-KR" sz="1600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2857496"/>
            <a:ext cx="3524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14546" y="3571876"/>
            <a:ext cx="38576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(Type, Policy, Relationship, MQL)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5725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 Exercise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Do it Yourself</a:t>
            </a:r>
          </a:p>
          <a:p>
            <a:pPr marL="1257300" lvl="2" indent="-342900">
              <a:buAutoNum type="arabicPeriod"/>
            </a:pPr>
            <a:r>
              <a:rPr lang="en-US" altLang="ko-KR" sz="1600" dirty="0" smtClean="0"/>
              <a:t>Expand </a:t>
            </a:r>
            <a:r>
              <a:rPr lang="ko-KR" altLang="en-US" sz="1600" dirty="0" smtClean="0"/>
              <a:t>명령어를 사용해 생성된 </a:t>
            </a:r>
            <a:r>
              <a:rPr lang="en-US" altLang="ko-KR" sz="1600" dirty="0" smtClean="0"/>
              <a:t>“Project Concept” “gphones1” “001” Object</a:t>
            </a:r>
            <a:r>
              <a:rPr lang="ko-KR" altLang="en-US" sz="1600" dirty="0" smtClean="0"/>
              <a:t>에 연결된 다른 </a:t>
            </a:r>
            <a:r>
              <a:rPr lang="en-US" altLang="ko-KR" sz="1600" dirty="0" smtClean="0"/>
              <a:t>Object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“Originator”</a:t>
            </a:r>
            <a:r>
              <a:rPr lang="ko-KR" altLang="en-US" sz="1600" dirty="0" smtClean="0"/>
              <a:t>값을 검색하시오</a:t>
            </a:r>
            <a:r>
              <a:rPr lang="en-US" altLang="ko-KR" sz="1600" dirty="0" smtClean="0"/>
              <a:t>.</a:t>
            </a:r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257300" lvl="2" indent="-342900">
              <a:buAutoNum type="arabicPeriod"/>
            </a:pPr>
            <a:r>
              <a:rPr lang="en-US" altLang="ko-KR" sz="1600" dirty="0" smtClean="0"/>
              <a:t>Type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“Task”</a:t>
            </a:r>
            <a:r>
              <a:rPr lang="ko-KR" altLang="en-US" sz="1600" dirty="0" smtClean="0"/>
              <a:t>인 모든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를 검색하세요</a:t>
            </a:r>
            <a:endParaRPr lang="en-US" altLang="ko-KR" sz="1600" dirty="0" smtClean="0"/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257300" lvl="2" indent="-342900">
              <a:buAutoNum type="arabicPeriod"/>
            </a:pPr>
            <a:r>
              <a:rPr lang="en-US" altLang="ko-KR" sz="1600" dirty="0" smtClean="0"/>
              <a:t>DB</a:t>
            </a:r>
            <a:r>
              <a:rPr lang="ko-KR" altLang="en-US" sz="1600" dirty="0" smtClean="0"/>
              <a:t>에 생성되어 있는 </a:t>
            </a:r>
            <a:r>
              <a:rPr lang="en-US" altLang="ko-KR" sz="1600" dirty="0" smtClean="0"/>
              <a:t>“Person”</a:t>
            </a:r>
            <a:r>
              <a:rPr lang="ko-KR" altLang="en-US" sz="1600" dirty="0" smtClean="0"/>
              <a:t>을 찾으시오</a:t>
            </a:r>
            <a:endParaRPr lang="en-US" altLang="ko-KR" sz="1600" dirty="0" smtClean="0"/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257300" lvl="2" indent="-342900">
              <a:buAutoNum type="arabicPeriod"/>
            </a:pPr>
            <a:r>
              <a:rPr lang="ko-KR" altLang="en-US" sz="1600" dirty="0" smtClean="0"/>
              <a:t>아래 속성을 가지는 </a:t>
            </a:r>
            <a:r>
              <a:rPr lang="en-US" altLang="ko-KR" sz="1600" dirty="0" smtClean="0"/>
              <a:t>Attribute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생성하세요</a:t>
            </a:r>
            <a:r>
              <a:rPr lang="en-US" altLang="ko-KR" sz="1600" dirty="0" smtClean="0"/>
              <a:t>.</a:t>
            </a:r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714500" lvl="3" indent="-342900">
              <a:buAutoNum type="arabicPeriod"/>
            </a:pPr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57158" y="3357562"/>
          <a:ext cx="8501120" cy="18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224"/>
                <a:gridCol w="1700224"/>
                <a:gridCol w="1700224"/>
                <a:gridCol w="1700224"/>
                <a:gridCol w="170022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Attribute 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Attribute</a:t>
                      </a:r>
                      <a:r>
                        <a:rPr lang="en-US" altLang="ko-KR" baseline="0" smtClean="0"/>
                        <a:t> 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Default</a:t>
                      </a:r>
                      <a:r>
                        <a:rPr lang="en-US" altLang="ko-KR" baseline="0" smtClean="0"/>
                        <a:t> Value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cclToDoStartDate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시작</a:t>
                      </a:r>
                      <a:r>
                        <a:rPr lang="ko-KR" altLang="en-US" sz="1400" baseline="0" dirty="0" smtClean="0"/>
                        <a:t> 날짜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cclToDoEndDate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끝날 날짜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cclToDoType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할일 형식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String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Meeting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Report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(Type, Policy, Relationship, MQL)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572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 Exercise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Do it Yourself</a:t>
            </a:r>
          </a:p>
          <a:p>
            <a:pPr marL="1257300" lvl="2" indent="-342900"/>
            <a:r>
              <a:rPr lang="en-US" altLang="ko-KR" sz="1600" dirty="0" smtClean="0"/>
              <a:t>5. </a:t>
            </a:r>
            <a:r>
              <a:rPr lang="ko-KR" altLang="en-US" sz="1600" dirty="0" smtClean="0"/>
              <a:t>생성된 </a:t>
            </a:r>
            <a:r>
              <a:rPr lang="en-US" altLang="ko-KR" sz="1600" dirty="0" smtClean="0"/>
              <a:t>Attribute</a:t>
            </a:r>
            <a:r>
              <a:rPr lang="ko-KR" altLang="en-US" sz="1600" dirty="0" smtClean="0"/>
              <a:t>를 가지는 </a:t>
            </a:r>
            <a:r>
              <a:rPr lang="en-US" altLang="ko-KR" sz="1600" dirty="0" smtClean="0"/>
              <a:t>Type “</a:t>
            </a:r>
            <a:r>
              <a:rPr lang="en-US" altLang="ko-KR" sz="1600" dirty="0" err="1" smtClean="0"/>
              <a:t>cclToDoList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를 생성하시오</a:t>
            </a:r>
            <a:endParaRPr lang="en-US" altLang="ko-KR" sz="1600" dirty="0" smtClean="0"/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714500" lvl="3" indent="-342900">
              <a:buAutoNum type="arabicPeriod"/>
            </a:pPr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000099" y="1517012"/>
          <a:ext cx="65008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953"/>
                <a:gridCol w="2166953"/>
                <a:gridCol w="216695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</a:t>
                      </a:r>
                      <a:r>
                        <a:rPr lang="ko-KR" altLang="en-US" baseline="0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Attribute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R" dirty="0" err="1" smtClean="0"/>
                        <a:t>cclToDoList</a:t>
                      </a:r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cclToDoStartDate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cclToDoEndDate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cclToDoType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2844" y="3071810"/>
            <a:ext cx="85725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/>
            <a:r>
              <a:rPr lang="en-US" altLang="ko-KR" sz="1600" dirty="0" smtClean="0"/>
              <a:t>6. </a:t>
            </a:r>
            <a:r>
              <a:rPr lang="ko-KR" altLang="en-US" sz="1600" dirty="0" smtClean="0"/>
              <a:t>아래의 속성을 가지는 </a:t>
            </a:r>
            <a:r>
              <a:rPr lang="en-US" altLang="ko-KR" sz="1600" dirty="0" smtClean="0"/>
              <a:t>Policy</a:t>
            </a:r>
            <a:r>
              <a:rPr lang="ko-KR" altLang="en-US" sz="1600" dirty="0" smtClean="0"/>
              <a:t>를 생성하시오</a:t>
            </a:r>
            <a:endParaRPr lang="en-US" altLang="ko-KR" sz="1600" dirty="0" smtClean="0"/>
          </a:p>
          <a:p>
            <a:pPr marL="1257300" lvl="2" indent="-342900"/>
            <a:endParaRPr lang="en-US" altLang="ko-KR" sz="1600" dirty="0" smtClean="0"/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714500" lvl="3" indent="-342900">
              <a:buAutoNum type="arabicPeriod"/>
            </a:pPr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00100" y="3429000"/>
          <a:ext cx="6786611" cy="324351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7389"/>
                <a:gridCol w="1357322"/>
                <a:gridCol w="3571900"/>
              </a:tblGrid>
              <a:tr h="286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Policy Name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/>
                        <a:t>cclToDoListPolicy</a:t>
                      </a:r>
                      <a:endParaRPr lang="ko-KR" alt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Lifecycle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Working</a:t>
                      </a:r>
                      <a:r>
                        <a:rPr lang="en-US" altLang="ko-KR" sz="1200" baseline="0" dirty="0" smtClean="0"/>
                        <a:t> – Review - Complete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Type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cclToDoList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6956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Access Control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Working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owner all</a:t>
                      </a:r>
                      <a:endParaRPr lang="ko-KR" altLang="en-US" sz="1200" dirty="0" smtClean="0"/>
                    </a:p>
                  </a:txBody>
                  <a:tcPr/>
                </a:tc>
              </a:tr>
              <a:tr h="2869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Review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owner all, public read</a:t>
                      </a:r>
                      <a:endParaRPr lang="ko-KR" altLang="en-US" sz="1400" dirty="0" smtClean="0"/>
                    </a:p>
                  </a:txBody>
                  <a:tcPr/>
                </a:tc>
              </a:tr>
              <a:tr h="2869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Complete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owner all, public read</a:t>
                      </a:r>
                      <a:endParaRPr lang="ko-KR" altLang="en-US" sz="1400" dirty="0" smtClean="0"/>
                    </a:p>
                  </a:txBody>
                  <a:tcPr/>
                </a:tc>
              </a:tr>
              <a:tr h="286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Revision Sequence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1,2,3,4,…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</a:tr>
              <a:tr h="286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Store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STORE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</a:tr>
              <a:tr h="286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Allowed Format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All(default</a:t>
                      </a:r>
                      <a:r>
                        <a:rPr lang="en-US" altLang="ko-KR" sz="1200" baseline="0" dirty="0" smtClean="0"/>
                        <a:t> : generic)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</a:tr>
              <a:tr h="40095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! </a:t>
                      </a:r>
                      <a:r>
                        <a:rPr lang="ko-KR" altLang="en-US" sz="1400" b="1" dirty="0" smtClean="0"/>
                        <a:t>모든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상태는 </a:t>
                      </a:r>
                      <a:r>
                        <a:rPr lang="en-US" altLang="ko-KR" sz="1400" b="1" baseline="0" dirty="0" smtClean="0"/>
                        <a:t> version, </a:t>
                      </a:r>
                      <a:r>
                        <a:rPr lang="en-US" altLang="ko-KR" sz="1400" b="1" baseline="0" dirty="0" err="1" smtClean="0"/>
                        <a:t>revison</a:t>
                      </a:r>
                      <a:r>
                        <a:rPr lang="en-US" altLang="ko-KR" sz="1400" b="1" baseline="0" dirty="0" smtClean="0"/>
                        <a:t>, promote, checkout history </a:t>
                      </a:r>
                      <a:r>
                        <a:rPr lang="ko-KR" altLang="en-US" sz="1400" b="1" baseline="0" dirty="0" smtClean="0"/>
                        <a:t>는 모두  </a:t>
                      </a:r>
                      <a:r>
                        <a:rPr lang="en-US" altLang="ko-KR" sz="1400" b="1" baseline="0" dirty="0" smtClean="0"/>
                        <a:t>true</a:t>
                      </a:r>
                      <a:endParaRPr lang="ko-KR" altLang="en-US" sz="1400" b="1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(Type, Policy, Relationship, MQL)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572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MQL Exercise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Do it Yourself</a:t>
            </a:r>
          </a:p>
          <a:p>
            <a:pPr marL="1257300" lvl="2" indent="-342900"/>
            <a:r>
              <a:rPr lang="en-US" altLang="ko-KR" sz="1600" dirty="0" smtClean="0"/>
              <a:t>7. </a:t>
            </a:r>
            <a:r>
              <a:rPr lang="ko-KR" altLang="en-US" sz="1600" dirty="0" smtClean="0"/>
              <a:t>위에 생성된 </a:t>
            </a:r>
            <a:r>
              <a:rPr lang="en-US" altLang="ko-KR" sz="1600" dirty="0" smtClean="0"/>
              <a:t>Attribute, Type, Policy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Business.exe </a:t>
            </a:r>
            <a:r>
              <a:rPr lang="ko-KR" altLang="en-US" sz="1600" dirty="0" smtClean="0"/>
              <a:t>프로그램을 통해서 검색해 본다</a:t>
            </a:r>
            <a:r>
              <a:rPr lang="en-US" altLang="ko-KR" sz="1600" dirty="0" smtClean="0"/>
              <a:t>.</a:t>
            </a:r>
          </a:p>
          <a:p>
            <a:pPr marL="1257300" lvl="2" indent="-342900">
              <a:buAutoNum type="arabicPeriod"/>
            </a:pPr>
            <a:endParaRPr lang="en-US" altLang="ko-KR" sz="1600" dirty="0" smtClean="0"/>
          </a:p>
          <a:p>
            <a:pPr marL="1714500" lvl="3" indent="-342900">
              <a:buAutoNum type="arabicPeriod"/>
            </a:pPr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841841"/>
            <a:ext cx="7720011" cy="458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Dynamic User Interface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3DEXPREANCE </a:t>
            </a:r>
            <a:r>
              <a:rPr lang="ko-KR" altLang="en-US" sz="1600" dirty="0" smtClean="0"/>
              <a:t>화면 구성을 위해선 아래의 구성요소들이 필요하다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Menus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Commands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Tables</a:t>
            </a:r>
          </a:p>
          <a:p>
            <a:pPr lvl="1">
              <a:buFontTx/>
              <a:buChar char="-"/>
            </a:pPr>
            <a:r>
              <a:rPr lang="en-US" altLang="ko-KR" sz="1600" dirty="0" err="1" smtClean="0"/>
              <a:t>Webforms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Portals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Channels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Program(JPO)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ko-KR" altLang="en-US" sz="1600" dirty="0" smtClean="0"/>
              <a:t>장점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간단한 </a:t>
            </a:r>
            <a:r>
              <a:rPr lang="en-US" altLang="ko-KR" sz="1600" dirty="0" smtClean="0"/>
              <a:t>MQL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JPO</a:t>
            </a:r>
            <a:r>
              <a:rPr lang="ko-KR" altLang="en-US" sz="1600" dirty="0" smtClean="0"/>
              <a:t>만으로 화면을</a:t>
            </a:r>
            <a:endParaRPr lang="en-US" altLang="ko-KR" sz="1600" dirty="0" smtClean="0"/>
          </a:p>
          <a:p>
            <a:r>
              <a:rPr lang="ko-KR" altLang="en-US" sz="1600" dirty="0" smtClean="0"/>
              <a:t>구성할 수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0" y="1857364"/>
            <a:ext cx="437197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Navigator Page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Navigator Page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모든 </a:t>
            </a:r>
            <a:r>
              <a:rPr lang="en-US" altLang="ko-KR" sz="1600" dirty="0" smtClean="0"/>
              <a:t>3DEXPERIENCE Platform Business Process Application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Navigator </a:t>
            </a:r>
            <a:r>
              <a:rPr lang="ko-KR" altLang="en-US" sz="1600" dirty="0" smtClean="0"/>
              <a:t>화면에서 실행된다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Navigator Page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Administrative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Objects(Command, Menu, Table) 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Properties Files</a:t>
            </a:r>
            <a:r>
              <a:rPr lang="ko-KR" altLang="en-US" sz="1600" dirty="0" smtClean="0"/>
              <a:t>로 </a:t>
            </a:r>
            <a:r>
              <a:rPr lang="ko-KR" altLang="en-US" sz="1600" dirty="0" smtClean="0"/>
              <a:t>구성</a:t>
            </a:r>
            <a:r>
              <a:rPr lang="ko-KR" altLang="en-US" sz="1600" dirty="0" smtClean="0"/>
              <a:t>되어 있다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143116"/>
            <a:ext cx="634365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Properties Files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Properties Files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Properties File</a:t>
            </a:r>
            <a:r>
              <a:rPr lang="ko-KR" altLang="en-US" sz="1600" dirty="0" smtClean="0"/>
              <a:t>을 사용해 </a:t>
            </a:r>
            <a:r>
              <a:rPr lang="en-US" altLang="ko-KR" sz="1600" dirty="0" smtClean="0"/>
              <a:t>3DEXPERIENCE Platform Business Process Application</a:t>
            </a:r>
            <a:r>
              <a:rPr lang="ko-KR" altLang="en-US" sz="1600" dirty="0" smtClean="0"/>
              <a:t>에 있는 많은 기능을 제어 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각 언어별로 구성 가능하며 기본 언어는 영어로 되어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ASCII Text file</a:t>
            </a:r>
            <a:r>
              <a:rPr lang="ko-KR" altLang="en-US" sz="1600" dirty="0" smtClean="0"/>
              <a:t>로 구성되어 있으며 </a:t>
            </a:r>
            <a:r>
              <a:rPr lang="en-US" altLang="ko-KR" sz="1600" dirty="0" smtClean="0"/>
              <a:t>key </a:t>
            </a:r>
            <a:r>
              <a:rPr lang="en-US" altLang="ko-KR" sz="1600" dirty="0" smtClean="0"/>
              <a:t>= value </a:t>
            </a:r>
            <a:r>
              <a:rPr lang="ko-KR" altLang="en-US" sz="1600" dirty="0" smtClean="0"/>
              <a:t>의 형식으로 작성된다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각 </a:t>
            </a:r>
            <a:r>
              <a:rPr lang="en-US" altLang="ko-KR" sz="1600" dirty="0" smtClean="0"/>
              <a:t>Menu, Command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label, Table</a:t>
            </a:r>
            <a:r>
              <a:rPr lang="ko-KR" altLang="en-US" sz="1600" dirty="0" smtClean="0"/>
              <a:t>의 컬럼명등을 정의 할 때 사용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972272"/>
            <a:ext cx="2535279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3071810"/>
            <a:ext cx="4422103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Top Bar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Top Bar: Introduction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Top Bar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Compass, Me, Add, Share, Home, Help, Global Search </a:t>
            </a:r>
            <a:r>
              <a:rPr lang="ko-KR" altLang="en-US" sz="1600" dirty="0" smtClean="0"/>
              <a:t>같은 </a:t>
            </a:r>
            <a:r>
              <a:rPr lang="en-US" altLang="ko-KR" sz="1600" dirty="0" smtClean="0"/>
              <a:t>Top level Menu</a:t>
            </a:r>
            <a:r>
              <a:rPr lang="ko-KR" altLang="en-US" sz="1600" dirty="0" smtClean="0"/>
              <a:t>로 구성되어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Top Bar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Administrative Object </a:t>
            </a:r>
            <a:r>
              <a:rPr lang="ko-KR" altLang="en-US" sz="1600" dirty="0" smtClean="0"/>
              <a:t>인 </a:t>
            </a:r>
            <a:r>
              <a:rPr lang="en-US" altLang="ko-KR" sz="1600" dirty="0" err="1" smtClean="0"/>
              <a:t>AEFGlobalToolbar</a:t>
            </a:r>
            <a:r>
              <a:rPr lang="en-US" altLang="ko-KR" sz="1600" dirty="0" smtClean="0"/>
              <a:t> Menu Object</a:t>
            </a:r>
            <a:r>
              <a:rPr lang="ko-KR" altLang="en-US" sz="1600" dirty="0" smtClean="0"/>
              <a:t>에 정의 되어 있다</a:t>
            </a:r>
            <a:r>
              <a:rPr lang="en-US" altLang="ko-KR" sz="1600" dirty="0" smtClean="0"/>
              <a:t>.’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ko-KR" altLang="en-US" sz="1600" dirty="0" smtClean="0"/>
              <a:t>각 </a:t>
            </a:r>
            <a:r>
              <a:rPr lang="en-US" altLang="ko-KR" sz="1600" dirty="0" smtClean="0"/>
              <a:t>Menu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Top level menu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Sub Menu</a:t>
            </a:r>
            <a:r>
              <a:rPr lang="ko-KR" altLang="en-US" sz="1600" dirty="0" smtClean="0"/>
              <a:t>를 가지고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571744"/>
            <a:ext cx="68103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500438"/>
            <a:ext cx="15525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3500438"/>
            <a:ext cx="27336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4429132"/>
            <a:ext cx="35909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2198" y="3429000"/>
            <a:ext cx="26193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0100" y="5286388"/>
            <a:ext cx="71913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AEFGlobalToolbar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642918"/>
            <a:ext cx="769620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Types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/>
              <a:t>모든 </a:t>
            </a: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를 생성하기 위해선 특유한 </a:t>
            </a:r>
            <a:r>
              <a:rPr lang="en-US" altLang="ko-KR" sz="1600" dirty="0" smtClean="0"/>
              <a:t>Type</a:t>
            </a:r>
            <a:r>
              <a:rPr lang="ko-KR" altLang="en-US" sz="1600" dirty="0" smtClean="0"/>
              <a:t>이 필요하다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Business Object</a:t>
            </a:r>
            <a:r>
              <a:rPr lang="ko-KR" altLang="en-US" sz="1600" dirty="0" smtClean="0"/>
              <a:t>의 생성 및 관리를 위한 </a:t>
            </a:r>
            <a:r>
              <a:rPr lang="en-US" altLang="ko-KR" sz="1600" dirty="0" smtClean="0"/>
              <a:t>Template</a:t>
            </a: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Abstract Type</a:t>
            </a:r>
            <a:r>
              <a:rPr lang="ko-KR" altLang="en-US" sz="1600" dirty="0" smtClean="0"/>
              <a:t>도 존재한다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Type</a:t>
            </a:r>
            <a:r>
              <a:rPr lang="ko-KR" altLang="en-US" sz="1600" dirty="0" smtClean="0"/>
              <a:t>은 상속이 가능하다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en-US" altLang="ko-KR" sz="1600" baseline="0" dirty="0" smtClean="0"/>
          </a:p>
          <a:p>
            <a:pPr>
              <a:buFontTx/>
              <a:buChar char="-"/>
            </a:pPr>
            <a:r>
              <a:rPr lang="en-US" altLang="ko-KR" sz="1600" baseline="0" dirty="0" smtClean="0"/>
              <a:t>Type</a:t>
            </a:r>
            <a:r>
              <a:rPr lang="ko-KR" altLang="en-US" sz="1600" baseline="0" dirty="0" smtClean="0"/>
              <a:t>은 </a:t>
            </a:r>
            <a:r>
              <a:rPr lang="en-US" altLang="ko-KR" sz="1600" baseline="0" dirty="0" smtClean="0"/>
              <a:t>Attribute</a:t>
            </a:r>
            <a:r>
              <a:rPr lang="ko-KR" altLang="en-US" sz="1600" baseline="0" dirty="0" smtClean="0"/>
              <a:t>들의 집합이며</a:t>
            </a:r>
            <a:r>
              <a:rPr lang="en-US" altLang="ko-KR" sz="1600" baseline="0" dirty="0" smtClean="0"/>
              <a:t>, </a:t>
            </a:r>
            <a:r>
              <a:rPr lang="ko-KR" altLang="en-US" sz="1600" baseline="0" dirty="0" smtClean="0"/>
              <a:t>반드시 하나 또는 그 이상의 </a:t>
            </a:r>
            <a:r>
              <a:rPr lang="en-US" altLang="ko-KR" sz="1600" baseline="0" dirty="0" smtClean="0"/>
              <a:t>Policy</a:t>
            </a:r>
            <a:r>
              <a:rPr lang="ko-KR" altLang="en-US" sz="1600" baseline="0" dirty="0" smtClean="0"/>
              <a:t>에 의해 통제</a:t>
            </a:r>
            <a:r>
              <a:rPr lang="en-US" altLang="ko-KR" sz="1600" baseline="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Java</a:t>
            </a:r>
            <a:r>
              <a:rPr lang="ko-KR" altLang="en-US" sz="1600" dirty="0" smtClean="0"/>
              <a:t>에서의 </a:t>
            </a:r>
            <a:r>
              <a:rPr lang="en-US" altLang="ko-KR" sz="1600" dirty="0" smtClean="0"/>
              <a:t>CLASS </a:t>
            </a:r>
            <a:r>
              <a:rPr lang="ko-KR" altLang="en-US" sz="1600" dirty="0" smtClean="0"/>
              <a:t>개념 또는 </a:t>
            </a:r>
            <a:r>
              <a:rPr lang="en-US" altLang="ko-KR" sz="1600" dirty="0" smtClean="0"/>
              <a:t>Database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Table(Entity)</a:t>
            </a:r>
            <a:r>
              <a:rPr lang="ko-KR" altLang="en-US" sz="1600" dirty="0" smtClean="0"/>
              <a:t>과 동일한 </a:t>
            </a:r>
            <a:r>
              <a:rPr lang="ko-KR" altLang="en-US" sz="1600" dirty="0" smtClean="0"/>
              <a:t>개념</a:t>
            </a:r>
            <a:endParaRPr lang="en-US" altLang="ko-KR" sz="16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214818"/>
            <a:ext cx="64389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Navigation Pane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62151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Navigation Pane</a:t>
            </a:r>
            <a:r>
              <a:rPr lang="ko-KR" altLang="en-US" sz="1600" dirty="0" smtClean="0"/>
              <a:t>은 </a:t>
            </a:r>
            <a:r>
              <a:rPr lang="en-US" altLang="ko-KR" sz="1600" dirty="0" err="1" smtClean="0"/>
              <a:t>AEFGlobalToolbar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Menu</a:t>
            </a:r>
            <a:r>
              <a:rPr lang="ko-KR" altLang="en-US" sz="1600" dirty="0" smtClean="0"/>
              <a:t>로 정의되어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AEFGlobalToolbar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My Desk</a:t>
            </a:r>
            <a:r>
              <a:rPr lang="ko-KR" altLang="en-US" sz="1600" dirty="0" smtClean="0"/>
              <a:t>에 정의 되어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N-level submenu</a:t>
            </a:r>
            <a:r>
              <a:rPr lang="ko-KR" altLang="en-US" sz="1600" dirty="0" smtClean="0"/>
              <a:t>로 구성 될 수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Top Level menu</a:t>
            </a:r>
            <a:r>
              <a:rPr lang="ko-KR" altLang="en-US" sz="1600" dirty="0" smtClean="0"/>
              <a:t>에 정의된 </a:t>
            </a:r>
            <a:r>
              <a:rPr lang="en-US" altLang="ko-KR" sz="1600" dirty="0" smtClean="0"/>
              <a:t>Label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Navigation Pane</a:t>
            </a:r>
            <a:r>
              <a:rPr lang="ko-KR" altLang="en-US" sz="1600" dirty="0" smtClean="0"/>
              <a:t>에 보여진다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Navigation Pane</a:t>
            </a:r>
            <a:r>
              <a:rPr lang="ko-KR" altLang="en-US" sz="1600" dirty="0" smtClean="0"/>
              <a:t>은 왼쪽에 있는 삼각형 화살표를 클릭하여 숨길 수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642918"/>
            <a:ext cx="172402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Navigation Pane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44" y="642918"/>
            <a:ext cx="7715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Navigation Pane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My Desk</a:t>
            </a:r>
            <a:r>
              <a:rPr lang="ko-KR" altLang="en-US" sz="1600" dirty="0" smtClean="0"/>
              <a:t>의 구조를 </a:t>
            </a:r>
            <a:r>
              <a:rPr lang="en-US" altLang="ko-KR" sz="1600" dirty="0" smtClean="0"/>
              <a:t>Tree</a:t>
            </a:r>
            <a:r>
              <a:rPr lang="ko-KR" altLang="en-US" sz="1600" dirty="0" smtClean="0"/>
              <a:t> 형식으로 표현한 모습이다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428736"/>
            <a:ext cx="43719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Add Menu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47863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Add Menu </a:t>
            </a:r>
            <a:r>
              <a:rPr lang="ko-KR" altLang="en-US" sz="1600" dirty="0" smtClean="0"/>
              <a:t>또한 추가 생성 관련 </a:t>
            </a:r>
            <a:r>
              <a:rPr lang="en-US" altLang="ko-KR" sz="1600" dirty="0" smtClean="0"/>
              <a:t>Command</a:t>
            </a:r>
            <a:r>
              <a:rPr lang="ko-KR" altLang="en-US" sz="1600" dirty="0" smtClean="0"/>
              <a:t>들을 모아 놓은 </a:t>
            </a:r>
            <a:r>
              <a:rPr lang="en-US" altLang="ko-KR" sz="1600" dirty="0" smtClean="0"/>
              <a:t>Menu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선택 시 </a:t>
            </a:r>
            <a:r>
              <a:rPr lang="en-US" altLang="ko-KR" sz="1600" dirty="0" smtClean="0"/>
              <a:t>popup </a:t>
            </a:r>
            <a:r>
              <a:rPr lang="ko-KR" altLang="en-US" sz="1600" dirty="0" smtClean="0"/>
              <a:t>또는 우측 측면에 </a:t>
            </a:r>
            <a:r>
              <a:rPr lang="en-US" altLang="ko-KR" sz="1600" dirty="0" smtClean="0"/>
              <a:t>Slide </a:t>
            </a:r>
            <a:r>
              <a:rPr lang="ko-KR" altLang="en-US" sz="1600" dirty="0" smtClean="0"/>
              <a:t>형식으로 화면이 제공된다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0" y="847727"/>
            <a:ext cx="27051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Menus, Commands, Table Columns, Web Form Fields, Portals, Channel Admin Object</a:t>
            </a:r>
            <a:r>
              <a:rPr lang="ko-KR" altLang="en-US" sz="1600" dirty="0" smtClean="0"/>
              <a:t>를 지원하는 </a:t>
            </a:r>
            <a:r>
              <a:rPr lang="en-US" altLang="ko-KR" sz="1600" dirty="0" smtClean="0"/>
              <a:t>Setting </a:t>
            </a:r>
            <a:r>
              <a:rPr lang="ko-KR" altLang="en-US" sz="1600" dirty="0" smtClean="0"/>
              <a:t>값이 있다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 Setting </a:t>
            </a:r>
            <a:r>
              <a:rPr lang="ko-KR" altLang="en-US" sz="1600" dirty="0" smtClean="0"/>
              <a:t>값은 </a:t>
            </a:r>
            <a:r>
              <a:rPr lang="en-US" altLang="ko-KR" sz="1600" dirty="0" smtClean="0"/>
              <a:t>JSP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Request Parameter</a:t>
            </a:r>
            <a:r>
              <a:rPr lang="ko-KR" altLang="en-US" sz="1600" dirty="0" smtClean="0"/>
              <a:t>로 추가된다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2214554"/>
            <a:ext cx="36004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Registered Suite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Label</a:t>
            </a:r>
            <a:r>
              <a:rPr lang="ko-KR" altLang="en-US" sz="1600" dirty="0" smtClean="0"/>
              <a:t>에 사용할 문자열 리소스 파일을 식별한다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Link</a:t>
            </a:r>
            <a:r>
              <a:rPr lang="ko-KR" altLang="en-US" sz="1600" dirty="0" smtClean="0"/>
              <a:t>에 사용할 </a:t>
            </a:r>
            <a:r>
              <a:rPr lang="en-US" altLang="ko-KR" sz="1600" dirty="0" smtClean="0"/>
              <a:t>URL Macro ${SUITE_DIR} </a:t>
            </a:r>
            <a:r>
              <a:rPr lang="ko-KR" altLang="en-US" sz="1600" dirty="0" smtClean="0"/>
              <a:t>구문을 분석한다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실제 소스상 </a:t>
            </a:r>
            <a:r>
              <a:rPr lang="en-US" altLang="ko-KR" sz="1600" dirty="0" smtClean="0"/>
              <a:t>JSP </a:t>
            </a:r>
            <a:r>
              <a:rPr lang="ko-KR" altLang="en-US" sz="1600" dirty="0" smtClean="0"/>
              <a:t>파일의 위치를 정한다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폴더의 위치는 </a:t>
            </a:r>
            <a:r>
              <a:rPr lang="en-US" altLang="ko-KR" sz="1600" dirty="0" err="1" smtClean="0"/>
              <a:t>emxSystem.properties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Registered Suite </a:t>
            </a:r>
            <a:r>
              <a:rPr lang="ko-KR" altLang="en-US" sz="1600" dirty="0" smtClean="0"/>
              <a:t>별로 지정되어 져 있다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581295"/>
            <a:ext cx="64293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Access Control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Role-based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Access Expression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JPO(Access Program /Access Function)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>
              <a:buFontTx/>
              <a:buChar char="-"/>
            </a:pPr>
            <a:r>
              <a:rPr lang="en-US" altLang="ko-KR" sz="1600" dirty="0" smtClean="0"/>
              <a:t> Access Expression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Command, menus, toolbar items, </a:t>
            </a:r>
            <a:r>
              <a:rPr lang="en-US" altLang="ko-KR" sz="1600" dirty="0" err="1" smtClean="0"/>
              <a:t>PowerView</a:t>
            </a:r>
            <a:r>
              <a:rPr lang="en-US" altLang="ko-KR" sz="1600" dirty="0" smtClean="0"/>
              <a:t> tabs, Table columns form fields, generic Create forms, tree commands </a:t>
            </a:r>
            <a:r>
              <a:rPr lang="ko-KR" altLang="en-US" sz="1600" dirty="0" smtClean="0"/>
              <a:t>등에 권한 제어를 위해 사용된다</a:t>
            </a:r>
            <a:r>
              <a:rPr lang="en-US" altLang="ko-KR" sz="1600" dirty="0" smtClean="0"/>
              <a:t>. 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보통 권한이 없을 경우 해당 </a:t>
            </a:r>
            <a:r>
              <a:rPr lang="en-US" altLang="ko-KR" sz="1600" dirty="0" smtClean="0"/>
              <a:t>menu, command, </a:t>
            </a:r>
            <a:r>
              <a:rPr lang="ko-KR" altLang="en-US" sz="1600" dirty="0" smtClean="0"/>
              <a:t>혹은 </a:t>
            </a:r>
            <a:r>
              <a:rPr lang="en-US" altLang="ko-KR" sz="1600" dirty="0" smtClean="0"/>
              <a:t>tab </a:t>
            </a:r>
            <a:r>
              <a:rPr lang="ko-KR" altLang="en-US" sz="1600" dirty="0" smtClean="0"/>
              <a:t>등이 보이지 않게 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357562"/>
            <a:ext cx="50387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143380"/>
            <a:ext cx="58388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Role-based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미리 정의해놓은 </a:t>
            </a:r>
            <a:r>
              <a:rPr lang="en-US" altLang="ko-KR" sz="1600" dirty="0" smtClean="0"/>
              <a:t>Role(</a:t>
            </a:r>
            <a:r>
              <a:rPr lang="ko-KR" altLang="en-US" sz="1600" dirty="0" smtClean="0"/>
              <a:t>역할</a:t>
            </a:r>
            <a:r>
              <a:rPr lang="en-US" altLang="ko-KR" sz="1600" dirty="0" smtClean="0"/>
              <a:t>), User, Group</a:t>
            </a:r>
            <a:r>
              <a:rPr lang="ko-KR" altLang="en-US" sz="1600" dirty="0" smtClean="0"/>
              <a:t>등으로 </a:t>
            </a:r>
            <a:r>
              <a:rPr lang="en-US" altLang="ko-KR" sz="1600" dirty="0" smtClean="0"/>
              <a:t>Access Control </a:t>
            </a:r>
            <a:r>
              <a:rPr lang="ko-KR" altLang="en-US" sz="1600" dirty="0" smtClean="0"/>
              <a:t>함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00174"/>
            <a:ext cx="37052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Access Program/Function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JPO</a:t>
            </a:r>
            <a:r>
              <a:rPr lang="ko-KR" altLang="en-US" sz="1600" dirty="0" smtClean="0"/>
              <a:t>를 통해 접근 권한을 체크한다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JPO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Method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Return </a:t>
            </a:r>
            <a:r>
              <a:rPr lang="ko-KR" altLang="en-US" sz="1600" dirty="0" smtClean="0"/>
              <a:t>값이 </a:t>
            </a:r>
            <a:r>
              <a:rPr lang="en-US" altLang="ko-KR" sz="1600" dirty="0" smtClean="0"/>
              <a:t>True/False</a:t>
            </a:r>
            <a:r>
              <a:rPr lang="ko-KR" altLang="en-US" sz="1600" dirty="0" smtClean="0"/>
              <a:t>를 통해 체크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285992"/>
            <a:ext cx="55054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Field Setting: Input type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Table 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Form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Edit </a:t>
            </a:r>
            <a:r>
              <a:rPr lang="ko-KR" altLang="en-US" sz="1600" dirty="0" smtClean="0"/>
              <a:t>모드에서 사용되는 </a:t>
            </a:r>
            <a:r>
              <a:rPr lang="en-US" altLang="ko-KR" sz="1600" dirty="0" smtClean="0"/>
              <a:t>Setting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ko-KR" altLang="en-US" sz="1600" dirty="0" smtClean="0"/>
              <a:t> 사용자 입력을 위해 표시 할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컨트롤의 유형을 지정한다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71678"/>
            <a:ext cx="63246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Field Setting: Input type= textbox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357298"/>
            <a:ext cx="664845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Types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40615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Business Objects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Type, Name, Revision</a:t>
            </a:r>
            <a:r>
              <a:rPr lang="ko-KR" altLang="en-US" sz="1600" dirty="0" smtClean="0"/>
              <a:t>과 같은 기본 속성으로 고유하게 식별됩니다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 smtClean="0"/>
              <a:t>동일한 </a:t>
            </a:r>
            <a:r>
              <a:rPr lang="en-US" altLang="ko-KR" sz="1600" dirty="0" smtClean="0"/>
              <a:t>Type </a:t>
            </a:r>
            <a:r>
              <a:rPr lang="ko-KR" altLang="en-US" sz="1600" dirty="0" smtClean="0"/>
              <a:t>이어도 </a:t>
            </a:r>
            <a:r>
              <a:rPr lang="en-US" altLang="ko-KR" sz="1600" dirty="0" smtClean="0"/>
              <a:t>Name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이 다르면 다른 객체이다</a:t>
            </a:r>
            <a:r>
              <a:rPr lang="en-US" altLang="ko-KR" sz="1600" dirty="0" smtClean="0"/>
              <a:t>.</a:t>
            </a:r>
            <a:r>
              <a:rPr lang="en-US" altLang="ko-KR" sz="1600" dirty="0" smtClean="0"/>
              <a:t>(Type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Name</a:t>
            </a:r>
            <a:r>
              <a:rPr lang="ko-KR" altLang="en-US" sz="1600" dirty="0" smtClean="0"/>
              <a:t>이 동일해도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이 다르면 다른 객체이다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500306"/>
            <a:ext cx="64484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Field Setting: Input type= </a:t>
            </a:r>
            <a:r>
              <a:rPr lang="en-US" altLang="ko-KR" sz="1600" dirty="0" err="1" smtClean="0"/>
              <a:t>textarea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300181"/>
            <a:ext cx="696277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Field Setting: Input type= </a:t>
            </a:r>
            <a:r>
              <a:rPr lang="en-US" altLang="ko-KR" sz="1600" dirty="0" err="1" smtClean="0"/>
              <a:t>dynamictextarea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일반 </a:t>
            </a:r>
            <a:r>
              <a:rPr lang="en-US" altLang="ko-KR" sz="1600" dirty="0" err="1" smtClean="0"/>
              <a:t>Teaxt</a:t>
            </a:r>
            <a:r>
              <a:rPr lang="en-US" altLang="ko-KR" sz="1600" dirty="0" smtClean="0"/>
              <a:t> area</a:t>
            </a:r>
            <a:r>
              <a:rPr lang="ko-KR" altLang="en-US" sz="1600" dirty="0" smtClean="0"/>
              <a:t>로 보이나 마우스를 이용해 </a:t>
            </a:r>
            <a:r>
              <a:rPr lang="en-US" altLang="ko-KR" sz="1600" dirty="0" err="1" smtClean="0"/>
              <a:t>resizeable</a:t>
            </a:r>
            <a:r>
              <a:rPr lang="ko-KR" altLang="en-US" sz="1600" dirty="0" smtClean="0"/>
              <a:t>이 가능하고 다수의 값을 </a:t>
            </a:r>
            <a:r>
              <a:rPr lang="en-US" altLang="ko-KR" sz="1600" dirty="0" smtClean="0"/>
              <a:t>&lt;Enter&gt; </a:t>
            </a:r>
            <a:r>
              <a:rPr lang="ko-KR" altLang="en-US" sz="1600" dirty="0" smtClean="0"/>
              <a:t>키를 이용해 입력 가능하다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View mode</a:t>
            </a:r>
            <a:r>
              <a:rPr lang="ko-KR" altLang="en-US" sz="1600" dirty="0" smtClean="0"/>
              <a:t>인 경우 값들이 </a:t>
            </a:r>
            <a:r>
              <a:rPr lang="en-US" altLang="ko-KR" sz="1600" dirty="0" smtClean="0"/>
              <a:t>Delimiter Setting</a:t>
            </a:r>
            <a:r>
              <a:rPr lang="ko-KR" altLang="en-US" sz="1600" dirty="0" smtClean="0"/>
              <a:t>값을 통해 구분되어 보여진다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기본값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콤마</a:t>
            </a:r>
            <a:r>
              <a:rPr lang="en-US" altLang="ko-KR" sz="1600" dirty="0" smtClean="0"/>
              <a:t>)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285992"/>
            <a:ext cx="63817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4714884"/>
            <a:ext cx="35337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Field Setting: </a:t>
            </a:r>
            <a:r>
              <a:rPr lang="en-US" altLang="ko-KR" sz="1600" dirty="0" err="1" smtClean="0"/>
              <a:t>combobox</a:t>
            </a: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Attribute</a:t>
            </a:r>
            <a:r>
              <a:rPr lang="ko-KR" altLang="en-US" sz="1600" dirty="0" smtClean="0"/>
              <a:t>에 정의되어진 </a:t>
            </a:r>
            <a:r>
              <a:rPr lang="en-US" altLang="ko-KR" sz="1600" dirty="0" smtClean="0"/>
              <a:t>Range</a:t>
            </a:r>
            <a:r>
              <a:rPr lang="ko-KR" altLang="en-US" sz="1600" dirty="0" smtClean="0"/>
              <a:t>값 혹은 </a:t>
            </a:r>
            <a:r>
              <a:rPr lang="en-US" altLang="ko-KR" sz="1600" dirty="0" smtClean="0"/>
              <a:t>Range Program/Range Function JPO</a:t>
            </a:r>
            <a:r>
              <a:rPr lang="ko-KR" altLang="en-US" sz="1600" dirty="0" smtClean="0"/>
              <a:t>를 통해 정의된 </a:t>
            </a:r>
            <a:r>
              <a:rPr lang="en-US" altLang="ko-KR" sz="1600" dirty="0" smtClean="0"/>
              <a:t>List </a:t>
            </a:r>
            <a:r>
              <a:rPr lang="ko-KR" altLang="en-US" sz="1600" dirty="0" smtClean="0"/>
              <a:t>값 들이 </a:t>
            </a:r>
            <a:r>
              <a:rPr lang="en-US" altLang="ko-KR" sz="1600" dirty="0" err="1" smtClean="0"/>
              <a:t>combobox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형식으로 보여짐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714488"/>
            <a:ext cx="72771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Field Setting: Input type= </a:t>
            </a:r>
            <a:r>
              <a:rPr lang="en-US" altLang="ko-KR" sz="1600" dirty="0" err="1" smtClean="0"/>
              <a:t>Listbox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- </a:t>
            </a:r>
            <a:r>
              <a:rPr lang="ko-KR" altLang="en-US" sz="1600" dirty="0" smtClean="0"/>
              <a:t>복수 선택이 가능하다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26"/>
            <a:ext cx="6738934" cy="471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Field Setting: Input type= </a:t>
            </a:r>
            <a:r>
              <a:rPr lang="en-US" altLang="ko-KR" sz="1600" dirty="0" err="1" smtClean="0"/>
              <a:t>radiobutton</a:t>
            </a:r>
            <a:endParaRPr lang="en-US" altLang="ko-KR" sz="1600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609739"/>
            <a:ext cx="70104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Field Setting: Range Program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Range Program/ Range Function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JPO/Method</a:t>
            </a:r>
            <a:r>
              <a:rPr lang="ko-KR" altLang="en-US" sz="1600" dirty="0" smtClean="0"/>
              <a:t>를 이용해 </a:t>
            </a:r>
            <a:r>
              <a:rPr lang="en-US" altLang="ko-KR" sz="1600" dirty="0" smtClean="0"/>
              <a:t>field</a:t>
            </a:r>
            <a:r>
              <a:rPr lang="ko-KR" altLang="en-US" sz="1600" dirty="0" smtClean="0"/>
              <a:t>혹은 </a:t>
            </a:r>
            <a:r>
              <a:rPr lang="en-US" altLang="ko-KR" sz="1600" dirty="0" smtClean="0"/>
              <a:t>Column</a:t>
            </a:r>
            <a:r>
              <a:rPr lang="ko-KR" altLang="en-US" sz="1600" dirty="0" smtClean="0"/>
              <a:t>의  </a:t>
            </a:r>
            <a:r>
              <a:rPr lang="en-US" altLang="ko-KR" sz="1600" dirty="0" smtClean="0"/>
              <a:t>Range </a:t>
            </a:r>
            <a:r>
              <a:rPr lang="ko-KR" altLang="en-US" sz="1600" dirty="0" smtClean="0"/>
              <a:t>값을 보여준다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일반적으로 </a:t>
            </a:r>
            <a:r>
              <a:rPr lang="en-US" altLang="ko-KR" sz="1600" dirty="0" smtClean="0"/>
              <a:t>Input type setting</a:t>
            </a:r>
            <a:r>
              <a:rPr lang="ko-KR" altLang="en-US" sz="1600" dirty="0" smtClean="0"/>
              <a:t>이 </a:t>
            </a:r>
            <a:r>
              <a:rPr lang="en-US" altLang="ko-KR" sz="1600" dirty="0" err="1" smtClean="0"/>
              <a:t>combobox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radiobutton</a:t>
            </a:r>
            <a:r>
              <a:rPr lang="en-US" altLang="ko-KR" sz="1600" dirty="0" smtClean="0"/>
              <a:t>, checkbox</a:t>
            </a:r>
            <a:r>
              <a:rPr lang="ko-KR" altLang="en-US" sz="1600" dirty="0" smtClean="0"/>
              <a:t>에 사용된다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해당 열의 </a:t>
            </a:r>
            <a:r>
              <a:rPr lang="en-US" altLang="ko-KR" sz="1600" dirty="0" smtClean="0"/>
              <a:t>Range </a:t>
            </a:r>
            <a:r>
              <a:rPr lang="ko-KR" altLang="en-US" sz="1600" dirty="0" smtClean="0"/>
              <a:t>값을 가져오는 </a:t>
            </a:r>
            <a:r>
              <a:rPr lang="en-US" altLang="ko-KR" sz="1600" dirty="0" smtClean="0"/>
              <a:t>Method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HTML Code</a:t>
            </a:r>
            <a:r>
              <a:rPr lang="ko-KR" altLang="en-US" sz="1600" dirty="0" smtClean="0"/>
              <a:t>를 가져서는 </a:t>
            </a:r>
            <a:r>
              <a:rPr lang="ko-KR" altLang="en-US" sz="1600" dirty="0" err="1" smtClean="0"/>
              <a:t>안된다</a:t>
            </a:r>
            <a:r>
              <a:rPr lang="en-US" altLang="ko-KR" sz="1600" dirty="0" smtClean="0"/>
              <a:t>.</a:t>
            </a:r>
          </a:p>
          <a:p>
            <a:pPr lvl="1"/>
            <a:endParaRPr lang="en-US" altLang="ko-K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847727"/>
            <a:ext cx="86439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Target Location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href</a:t>
            </a:r>
            <a:r>
              <a:rPr lang="en-US" altLang="ko-KR" sz="1600" dirty="0" smtClean="0"/>
              <a:t> parameter</a:t>
            </a:r>
            <a:r>
              <a:rPr lang="ko-KR" altLang="en-US" sz="1600" dirty="0" smtClean="0"/>
              <a:t>에 정의된 주소가 어느 페이지에서 실행될지 관리하는 </a:t>
            </a:r>
            <a:r>
              <a:rPr lang="en-US" altLang="ko-KR" sz="1600" dirty="0" smtClean="0"/>
              <a:t>setting</a:t>
            </a:r>
            <a:r>
              <a:rPr lang="ko-KR" altLang="en-US" sz="1600" dirty="0" smtClean="0"/>
              <a:t>값 이다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일반적으로 자주 사용되는 값은 </a:t>
            </a:r>
            <a:r>
              <a:rPr lang="en-US" altLang="ko-KR" sz="1600" dirty="0" smtClean="0"/>
              <a:t>content, popup, </a:t>
            </a:r>
            <a:r>
              <a:rPr lang="en-US" altLang="ko-KR" sz="1600" dirty="0" err="1" smtClean="0"/>
              <a:t>hiddenFrame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listHidden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hiddenFrame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listHidden</a:t>
            </a:r>
            <a:r>
              <a:rPr lang="en-US" altLang="ko-KR" sz="1600" dirty="0" smtClean="0"/>
              <a:t>(popup)</a:t>
            </a:r>
            <a:r>
              <a:rPr lang="ko-KR" altLang="en-US" sz="1600" dirty="0" smtClean="0"/>
              <a:t>의 경우 보통 </a:t>
            </a:r>
            <a:r>
              <a:rPr lang="en-US" altLang="ko-KR" sz="1600" dirty="0" err="1" smtClean="0"/>
              <a:t>Backgroud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작업이 필요 될 때 지정된다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67035"/>
            <a:ext cx="726757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Common UI Settings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0670" y="1190641"/>
            <a:ext cx="603885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7765" y="3071810"/>
            <a:ext cx="3046069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642918"/>
            <a:ext cx="88583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사용자의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UI Navigation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제공하기 위한 수단으로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기능을 제공한다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Command</a:t>
            </a:r>
          </a:p>
          <a:p>
            <a:pPr lvl="1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WEB PAGE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이동할 수 있는 정보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(HREF – URL , Parameter)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접근권한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DISPLAY LABEL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과 같은 정보를 담고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Menu</a:t>
            </a:r>
          </a:p>
          <a:p>
            <a:pPr lvl="1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하나 이상의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COMMAND, Sub 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구성하여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형태로 제공된다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기본적으로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제공되는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Web Application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COMMAND, 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 각각 독립적으로 적용될 수 없으며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하나 이상의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SUB-MENU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구성되어져야 하며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COMMAND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상위에 반드시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가지고 있어야 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714752"/>
            <a:ext cx="39719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Macros in </a:t>
            </a:r>
            <a:r>
              <a:rPr lang="en-US" altLang="ko-KR" sz="1600" dirty="0" err="1" smtClean="0"/>
              <a:t>Href</a:t>
            </a:r>
            <a:endParaRPr lang="en-US" altLang="ko-KR" sz="1600" dirty="0" smtClean="0"/>
          </a:p>
          <a:p>
            <a:pPr lvl="2">
              <a:buFontTx/>
              <a:buChar char="-"/>
            </a:pPr>
            <a:r>
              <a:rPr lang="en-US" altLang="ko-KR" sz="1600" dirty="0" err="1" smtClean="0"/>
              <a:t>Href</a:t>
            </a:r>
            <a:r>
              <a:rPr lang="ko-KR" altLang="en-US" sz="1600" dirty="0" smtClean="0"/>
              <a:t>에 사용되는 </a:t>
            </a:r>
            <a:r>
              <a:rPr lang="en-US" altLang="ko-KR" sz="1600" dirty="0" smtClean="0"/>
              <a:t>Macros</a:t>
            </a:r>
            <a:r>
              <a:rPr lang="ko-KR" altLang="en-US" sz="1600" dirty="0" smtClean="0"/>
              <a:t>에 대한 정의이다</a:t>
            </a:r>
            <a:r>
              <a:rPr lang="en-US" altLang="ko-KR" sz="1600" dirty="0" smtClean="0"/>
              <a:t>.</a:t>
            </a:r>
          </a:p>
          <a:p>
            <a:pPr lvl="2"/>
            <a:endParaRPr lang="en-US" altLang="ko-KR" sz="1600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785926"/>
            <a:ext cx="59245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Types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844" y="714356"/>
            <a:ext cx="8858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Abstract Type</a:t>
            </a:r>
            <a:r>
              <a:rPr lang="ko-KR" altLang="en-US" sz="1600" dirty="0" smtClean="0"/>
              <a:t>은</a:t>
            </a:r>
            <a:r>
              <a:rPr lang="en-US" altLang="ko-KR" sz="1600" dirty="0" smtClean="0"/>
              <a:t> Business object</a:t>
            </a:r>
            <a:r>
              <a:rPr lang="ko-KR" altLang="en-US" sz="1600" dirty="0" smtClean="0"/>
              <a:t>로 생성이 불가능 하다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smtClean="0"/>
              <a:t>Abstract Type</a:t>
            </a:r>
            <a:r>
              <a:rPr lang="ko-KR" altLang="en-US" sz="1600" dirty="0" smtClean="0"/>
              <a:t>은 일반적으로 </a:t>
            </a:r>
            <a:r>
              <a:rPr lang="en-US" altLang="ko-KR" sz="1600" dirty="0" err="1" smtClean="0"/>
              <a:t>Orgaizational</a:t>
            </a:r>
            <a:r>
              <a:rPr lang="en-US" altLang="ko-KR" sz="1600" dirty="0" smtClean="0"/>
              <a:t> Type(</a:t>
            </a:r>
            <a:r>
              <a:rPr lang="ko-KR" altLang="en-US" sz="1600" dirty="0" smtClean="0"/>
              <a:t>조직화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으로 </a:t>
            </a:r>
            <a:r>
              <a:rPr lang="ko-KR" altLang="en-US" sz="1600" dirty="0" smtClean="0"/>
              <a:t>사용된다</a:t>
            </a:r>
            <a:r>
              <a:rPr lang="en-US" altLang="ko-KR" sz="1600" dirty="0" smtClean="0"/>
              <a:t>. 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 smtClean="0"/>
              <a:t>다음은 부모로부터 상속 되는 요소이다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Attribute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Relationships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Policies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Triggers</a:t>
            </a:r>
          </a:p>
          <a:p>
            <a:pPr>
              <a:buFontTx/>
              <a:buChar char="-"/>
            </a:pPr>
            <a:endParaRPr lang="ko-KR" altLang="en-US" sz="1600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1071538" y="2928934"/>
            <a:ext cx="6357982" cy="3643338"/>
            <a:chOff x="1142976" y="2143116"/>
            <a:chExt cx="6143668" cy="4143404"/>
          </a:xfrm>
        </p:grpSpPr>
        <p:sp>
          <p:nvSpPr>
            <p:cNvPr id="7" name="타원 6"/>
            <p:cNvSpPr/>
            <p:nvPr/>
          </p:nvSpPr>
          <p:spPr>
            <a:xfrm>
              <a:off x="1142976" y="2143116"/>
              <a:ext cx="2286016" cy="1214446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DOCUMENTS</a:t>
              </a:r>
              <a:endParaRPr lang="ko-KR" altLang="en-US" sz="1600" b="1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5000628" y="2143116"/>
              <a:ext cx="2286016" cy="1214446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General Documents</a:t>
              </a:r>
              <a:endParaRPr lang="ko-KR" altLang="en-US" sz="1600" b="1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5000628" y="3571876"/>
              <a:ext cx="2286016" cy="1214446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Report Documents</a:t>
              </a:r>
              <a:endParaRPr lang="ko-KR" altLang="en-US" sz="1600" b="1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000628" y="5072074"/>
              <a:ext cx="2286016" cy="1214446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Meeting Log Document</a:t>
              </a:r>
              <a:endParaRPr lang="ko-KR" altLang="en-US" sz="1600" b="1" dirty="0"/>
            </a:p>
          </p:txBody>
        </p:sp>
        <p:cxnSp>
          <p:nvCxnSpPr>
            <p:cNvPr id="14" name="직선 화살표 연결선 13"/>
            <p:cNvCxnSpPr>
              <a:stCxn id="7" idx="6"/>
              <a:endCxn id="10" idx="2"/>
            </p:cNvCxnSpPr>
            <p:nvPr/>
          </p:nvCxnSpPr>
          <p:spPr>
            <a:xfrm>
              <a:off x="3428992" y="2750339"/>
              <a:ext cx="157163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7" idx="6"/>
              <a:endCxn id="11" idx="2"/>
            </p:cNvCxnSpPr>
            <p:nvPr/>
          </p:nvCxnSpPr>
          <p:spPr>
            <a:xfrm>
              <a:off x="3428992" y="2750339"/>
              <a:ext cx="1571636" cy="14287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7" idx="6"/>
              <a:endCxn id="12" idx="2"/>
            </p:cNvCxnSpPr>
            <p:nvPr/>
          </p:nvCxnSpPr>
          <p:spPr>
            <a:xfrm>
              <a:off x="3428992" y="2750339"/>
              <a:ext cx="1571636" cy="29289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Menu (Basic)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071546"/>
            <a:ext cx="72485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85750" y="3929046"/>
          <a:ext cx="8143876" cy="11128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Name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Business</a:t>
                      </a:r>
                      <a:r>
                        <a:rPr lang="en-US" altLang="ko-KR" sz="1200" baseline="0" dirty="0" smtClean="0"/>
                        <a:t> Modeler</a:t>
                      </a:r>
                      <a:r>
                        <a:rPr lang="ko-KR" altLang="en-US" sz="1200" baseline="0" dirty="0" smtClean="0"/>
                        <a:t>나 </a:t>
                      </a:r>
                      <a:r>
                        <a:rPr lang="en-US" altLang="ko-KR" sz="1200" baseline="0" dirty="0" smtClean="0"/>
                        <a:t>MQL</a:t>
                      </a:r>
                      <a:r>
                        <a:rPr lang="ko-KR" altLang="en-US" sz="1200" baseline="0" dirty="0" smtClean="0"/>
                        <a:t>로 조회할 수 있는 고유의 </a:t>
                      </a:r>
                      <a:r>
                        <a:rPr lang="en-US" altLang="ko-KR" sz="1200" baseline="0" dirty="0" smtClean="0"/>
                        <a:t>Menu </a:t>
                      </a:r>
                      <a:r>
                        <a:rPr lang="ko-KR" altLang="en-US" sz="1200" baseline="0" dirty="0" smtClean="0"/>
                        <a:t>명칭</a:t>
                      </a:r>
                      <a:r>
                        <a:rPr lang="en-US" altLang="ko-KR" sz="1200" baseline="0" dirty="0" smtClean="0"/>
                        <a:t> ( </a:t>
                      </a:r>
                      <a:r>
                        <a:rPr lang="ko-KR" altLang="en-US" sz="1200" baseline="0" dirty="0" smtClean="0"/>
                        <a:t>중복될 수 없음 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Description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Menu</a:t>
                      </a:r>
                      <a:r>
                        <a:rPr lang="ko-KR" altLang="en-US" sz="1200" dirty="0" smtClean="0"/>
                        <a:t>에 대한 설명</a:t>
                      </a:r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Label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실제 </a:t>
                      </a:r>
                      <a:r>
                        <a:rPr lang="en-US" altLang="ko-KR" sz="1200" dirty="0" smtClean="0"/>
                        <a:t>UI</a:t>
                      </a:r>
                      <a:r>
                        <a:rPr lang="ko-KR" altLang="en-US" sz="1200" dirty="0" smtClean="0"/>
                        <a:t>에서 보여줄 </a:t>
                      </a:r>
                      <a:r>
                        <a:rPr lang="en-US" altLang="ko-KR" sz="1200" dirty="0" smtClean="0"/>
                        <a:t>Menu</a:t>
                      </a:r>
                      <a:r>
                        <a:rPr lang="ko-KR" altLang="en-US" sz="1200" dirty="0" smtClean="0"/>
                        <a:t>에 대한 명칭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Menu (Link)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85750" y="4019534"/>
          <a:ext cx="8143876" cy="828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4575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Href</a:t>
                      </a:r>
                      <a:endParaRPr lang="ko-KR" altLang="en-US" sz="1200" b="1" dirty="0"/>
                    </a:p>
                  </a:txBody>
                  <a:tcPr marL="91439" marR="91439" marT="45755" marB="4575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메뉴를 클릭</a:t>
                      </a:r>
                      <a:r>
                        <a:rPr lang="ko-KR" altLang="en-US" sz="1200" baseline="0" dirty="0" smtClean="0"/>
                        <a:t> 했을 때 이동할 </a:t>
                      </a:r>
                      <a:r>
                        <a:rPr lang="en-US" altLang="ko-KR" sz="1200" baseline="0" dirty="0" smtClean="0"/>
                        <a:t>URL </a:t>
                      </a:r>
                      <a:r>
                        <a:rPr lang="ko-KR" altLang="en-US" sz="1200" baseline="0" dirty="0" smtClean="0"/>
                        <a:t>지정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이동될 페이지에 대한 </a:t>
                      </a:r>
                      <a:r>
                        <a:rPr lang="en-US" altLang="ko-KR" sz="1200" dirty="0" smtClean="0"/>
                        <a:t>Target </a:t>
                      </a:r>
                      <a:r>
                        <a:rPr lang="ko-KR" altLang="en-US" sz="1200" dirty="0" smtClean="0"/>
                        <a:t>정보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baseline="0" dirty="0" smtClean="0"/>
                        <a:t> Popup </a:t>
                      </a:r>
                      <a:r>
                        <a:rPr lang="ko-KR" altLang="en-US" sz="1200" baseline="0" dirty="0" smtClean="0"/>
                        <a:t>또는 </a:t>
                      </a:r>
                      <a:r>
                        <a:rPr lang="en-US" altLang="ko-KR" sz="1200" baseline="0" dirty="0" smtClean="0"/>
                        <a:t>Frame)</a:t>
                      </a:r>
                      <a:r>
                        <a:rPr lang="ko-KR" altLang="en-US" sz="1200" baseline="0" dirty="0" smtClean="0"/>
                        <a:t>는 </a:t>
                      </a:r>
                      <a:r>
                        <a:rPr lang="en-US" altLang="ko-KR" sz="1200" baseline="0" dirty="0" smtClean="0"/>
                        <a:t>Settings Tab</a:t>
                      </a:r>
                      <a:r>
                        <a:rPr lang="ko-KR" altLang="en-US" sz="1200" baseline="0" dirty="0" smtClean="0"/>
                        <a:t>에서 지정한다</a:t>
                      </a:r>
                      <a:r>
                        <a:rPr lang="en-US" altLang="ko-KR" sz="1200" baseline="0" dirty="0" smtClean="0"/>
                        <a:t>. </a:t>
                      </a:r>
                      <a:endParaRPr lang="ko-KR" altLang="en-US" sz="1200" dirty="0"/>
                    </a:p>
                  </a:txBody>
                  <a:tcPr marL="91439" marR="91439" marT="45755" marB="45755"/>
                </a:tc>
              </a:tr>
              <a:tr h="371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Alt</a:t>
                      </a:r>
                      <a:endParaRPr lang="ko-KR" altLang="en-US" sz="1200" b="1" dirty="0"/>
                    </a:p>
                  </a:txBody>
                  <a:tcPr marL="91439" marR="91439" marT="45755" marB="4575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메뉴에 대한 </a:t>
                      </a:r>
                      <a:r>
                        <a:rPr lang="en-US" altLang="ko-KR" sz="1200" dirty="0" smtClean="0"/>
                        <a:t>Tooltip Box</a:t>
                      </a:r>
                      <a:r>
                        <a:rPr lang="en-US" altLang="ko-KR" sz="1200" baseline="0" dirty="0" smtClean="0"/>
                        <a:t> Text </a:t>
                      </a:r>
                      <a:endParaRPr lang="ko-KR" altLang="en-US" sz="1200" dirty="0"/>
                    </a:p>
                  </a:txBody>
                  <a:tcPr marL="91439" marR="91439" marT="45755" marB="45755"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142984"/>
            <a:ext cx="72675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Menu (Items)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071546"/>
            <a:ext cx="8143875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285750" y="4571983"/>
            <a:ext cx="80724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Items Tab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에서는 위와 같이 등록되어 있는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Sub-Menu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조회할 수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Add/Remove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사용해서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Sub-Menu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추가 및 삭제 할 수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 ( MQL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로 동일한 작업이 가능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Command(Basic)</a:t>
            </a:r>
            <a:endParaRPr lang="en-US" altLang="ko-KR" sz="1600" dirty="0" smtClean="0"/>
          </a:p>
          <a:p>
            <a:pPr lvl="1">
              <a:buFontTx/>
              <a:buChar char="-"/>
            </a:pPr>
            <a:endParaRPr lang="en-US" altLang="ko-KR" sz="16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01736"/>
            <a:ext cx="620077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85750" y="3959236"/>
          <a:ext cx="8143876" cy="11128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Name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Business</a:t>
                      </a:r>
                      <a:r>
                        <a:rPr lang="en-US" altLang="ko-KR" sz="1200" baseline="0" dirty="0" smtClean="0"/>
                        <a:t> Modeler</a:t>
                      </a:r>
                      <a:r>
                        <a:rPr lang="ko-KR" altLang="en-US" sz="1200" baseline="0" dirty="0" smtClean="0"/>
                        <a:t>나 </a:t>
                      </a:r>
                      <a:r>
                        <a:rPr lang="en-US" altLang="ko-KR" sz="1200" baseline="0" dirty="0" smtClean="0"/>
                        <a:t>MQL</a:t>
                      </a:r>
                      <a:r>
                        <a:rPr lang="ko-KR" altLang="en-US" sz="1200" baseline="0" dirty="0" smtClean="0"/>
                        <a:t>로 조회할 수 있는 고유의 </a:t>
                      </a:r>
                      <a:r>
                        <a:rPr lang="en-US" altLang="ko-KR" sz="1200" baseline="0" dirty="0" smtClean="0"/>
                        <a:t>Command </a:t>
                      </a:r>
                      <a:r>
                        <a:rPr lang="ko-KR" altLang="en-US" sz="1200" baseline="0" dirty="0" smtClean="0"/>
                        <a:t>명칭</a:t>
                      </a:r>
                      <a:r>
                        <a:rPr lang="en-US" altLang="ko-KR" sz="1200" baseline="0" dirty="0" smtClean="0"/>
                        <a:t> ( </a:t>
                      </a:r>
                      <a:r>
                        <a:rPr lang="ko-KR" altLang="en-US" sz="1200" baseline="0" dirty="0" smtClean="0"/>
                        <a:t>중복될 수 없음 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Description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Command</a:t>
                      </a:r>
                      <a:r>
                        <a:rPr lang="ko-KR" altLang="en-US" sz="1200" dirty="0" smtClean="0"/>
                        <a:t>에 대한 설명</a:t>
                      </a:r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Label</a:t>
                      </a:r>
                      <a:endParaRPr lang="ko-KR" altLang="en-US" sz="1200" b="1" dirty="0"/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실제 </a:t>
                      </a:r>
                      <a:r>
                        <a:rPr lang="en-US" altLang="ko-KR" sz="1200" dirty="0" smtClean="0"/>
                        <a:t>UI</a:t>
                      </a:r>
                      <a:r>
                        <a:rPr lang="ko-KR" altLang="en-US" sz="1200" dirty="0" smtClean="0"/>
                        <a:t>에서 보여줄 </a:t>
                      </a:r>
                      <a:r>
                        <a:rPr lang="en-US" altLang="ko-KR" sz="1200" dirty="0" smtClean="0"/>
                        <a:t>Command</a:t>
                      </a:r>
                      <a:r>
                        <a:rPr lang="ko-KR" altLang="en-US" sz="1200" dirty="0" smtClean="0"/>
                        <a:t>에 대한 명칭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marL="91439" marR="91439"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Command (Link)</a:t>
            </a:r>
            <a:endParaRPr lang="en-US" altLang="ko-KR" sz="16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071546"/>
            <a:ext cx="6357937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28625" y="3957621"/>
          <a:ext cx="8143876" cy="17430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7313"/>
                <a:gridCol w="6786563"/>
              </a:tblGrid>
              <a:tr h="1372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Href</a:t>
                      </a:r>
                      <a:endParaRPr lang="ko-KR" altLang="en-US" sz="1200" b="1" dirty="0"/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Command</a:t>
                      </a:r>
                      <a:r>
                        <a:rPr lang="ko-KR" altLang="en-US" sz="1200" dirty="0" smtClean="0"/>
                        <a:t>를 클릭</a:t>
                      </a:r>
                      <a:r>
                        <a:rPr lang="ko-KR" altLang="en-US" sz="1200" baseline="0" dirty="0" smtClean="0"/>
                        <a:t> 했을 때 이동할 </a:t>
                      </a:r>
                      <a:r>
                        <a:rPr lang="en-US" altLang="ko-KR" sz="1200" baseline="0" dirty="0" smtClean="0"/>
                        <a:t>URL </a:t>
                      </a:r>
                      <a:r>
                        <a:rPr lang="ko-KR" altLang="en-US" sz="1200" baseline="0" dirty="0" smtClean="0"/>
                        <a:t>지정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이동될 페이지에 대한 </a:t>
                      </a:r>
                      <a:r>
                        <a:rPr lang="en-US" altLang="ko-KR" sz="1200" dirty="0" smtClean="0"/>
                        <a:t>Target </a:t>
                      </a:r>
                      <a:r>
                        <a:rPr lang="ko-KR" altLang="en-US" sz="1200" dirty="0" smtClean="0"/>
                        <a:t>정보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baseline="0" dirty="0" smtClean="0"/>
                        <a:t> Popup </a:t>
                      </a:r>
                      <a:r>
                        <a:rPr lang="ko-KR" altLang="en-US" sz="1200" baseline="0" dirty="0" smtClean="0"/>
                        <a:t>또는 </a:t>
                      </a:r>
                      <a:r>
                        <a:rPr lang="en-US" altLang="ko-KR" sz="1200" baseline="0" dirty="0" smtClean="0"/>
                        <a:t>Frame)</a:t>
                      </a:r>
                      <a:r>
                        <a:rPr lang="ko-KR" altLang="en-US" sz="1200" baseline="0" dirty="0" smtClean="0"/>
                        <a:t>는 </a:t>
                      </a:r>
                      <a:r>
                        <a:rPr lang="en-US" altLang="ko-KR" sz="1200" baseline="0" dirty="0" smtClean="0"/>
                        <a:t>Settings </a:t>
                      </a:r>
                      <a:r>
                        <a:rPr lang="en-US" altLang="ko-KR" sz="1200" baseline="0" dirty="0" err="1" smtClean="0"/>
                        <a:t>Tabe</a:t>
                      </a:r>
                      <a:r>
                        <a:rPr lang="ko-KR" altLang="en-US" sz="1200" baseline="0" dirty="0" smtClean="0"/>
                        <a:t>에서 지정한다</a:t>
                      </a:r>
                      <a:r>
                        <a:rPr lang="en-US" altLang="ko-KR" sz="1200" baseline="0" dirty="0" smtClean="0"/>
                        <a:t>. 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err="1" smtClean="0"/>
                        <a:t>Href</a:t>
                      </a:r>
                      <a:r>
                        <a:rPr lang="ko-KR" altLang="en-US" sz="1200" baseline="0" dirty="0" smtClean="0"/>
                        <a:t>에는 </a:t>
                      </a:r>
                      <a:r>
                        <a:rPr lang="en-US" altLang="ko-KR" sz="1200" baseline="0" dirty="0" smtClean="0"/>
                        <a:t>Webpage(JSP, HTML) URL </a:t>
                      </a:r>
                      <a:r>
                        <a:rPr lang="ko-KR" altLang="en-US" sz="1200" baseline="0" dirty="0" smtClean="0"/>
                        <a:t>뿐만 아니라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err="1" smtClean="0"/>
                        <a:t>javascript</a:t>
                      </a:r>
                      <a:r>
                        <a:rPr lang="en-US" altLang="ko-KR" sz="1200" baseline="0" dirty="0" smtClean="0"/>
                        <a:t> function (  </a:t>
                      </a:r>
                      <a:r>
                        <a:rPr lang="en-US" altLang="ko-KR" sz="1200" baseline="0" dirty="0" err="1" smtClean="0"/>
                        <a:t>javascript:fnClonePart</a:t>
                      </a:r>
                      <a:r>
                        <a:rPr lang="en-US" altLang="ko-KR" sz="1200" baseline="0" dirty="0" smtClean="0"/>
                        <a:t>() )</a:t>
                      </a:r>
                      <a:r>
                        <a:rPr lang="ko-KR" altLang="en-US" sz="1200" baseline="0" dirty="0" smtClean="0"/>
                        <a:t>도 지정할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dirty="0" smtClean="0"/>
                        <a:t>JAVASCRIPT</a:t>
                      </a:r>
                      <a:r>
                        <a:rPr lang="ko-KR" altLang="en-US" sz="1200" dirty="0" smtClean="0"/>
                        <a:t>로 지정 시 해당 </a:t>
                      </a:r>
                      <a:r>
                        <a:rPr lang="en-US" altLang="ko-KR" sz="1200" dirty="0" smtClean="0"/>
                        <a:t>Function</a:t>
                      </a:r>
                      <a:r>
                        <a:rPr lang="ko-KR" altLang="en-US" sz="1200" dirty="0" smtClean="0"/>
                        <a:t>에 </a:t>
                      </a:r>
                      <a:r>
                        <a:rPr lang="en-US" altLang="ko-KR" sz="1200" dirty="0" smtClean="0"/>
                        <a:t>Command</a:t>
                      </a:r>
                      <a:r>
                        <a:rPr lang="ko-KR" altLang="en-US" sz="1200" dirty="0" smtClean="0"/>
                        <a:t>가 보여지고 있는 </a:t>
                      </a:r>
                      <a:r>
                        <a:rPr lang="en-US" altLang="ko-KR" sz="1200" dirty="0" smtClean="0"/>
                        <a:t>Page</a:t>
                      </a:r>
                      <a:r>
                        <a:rPr lang="ko-KR" altLang="en-US" sz="1200" dirty="0" smtClean="0"/>
                        <a:t>에 정의되어 있어야 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marL="91439" marR="91439" marT="45737" marB="45737"/>
                </a:tc>
              </a:tr>
              <a:tr h="370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Alt</a:t>
                      </a:r>
                      <a:endParaRPr lang="ko-KR" altLang="en-US" sz="1200" b="1" dirty="0"/>
                    </a:p>
                  </a:txBody>
                  <a:tcPr marL="91439" marR="91439" marT="45737" marB="4573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Command</a:t>
                      </a:r>
                      <a:r>
                        <a:rPr lang="ko-KR" altLang="en-US" sz="1200" dirty="0" smtClean="0"/>
                        <a:t>에 대한 </a:t>
                      </a:r>
                      <a:r>
                        <a:rPr lang="en-US" altLang="ko-KR" sz="1200" dirty="0" smtClean="0"/>
                        <a:t>Tooltip Box</a:t>
                      </a:r>
                      <a:r>
                        <a:rPr lang="en-US" altLang="ko-KR" sz="1200" baseline="0" dirty="0" smtClean="0"/>
                        <a:t> Text </a:t>
                      </a:r>
                      <a:endParaRPr lang="ko-KR" altLang="en-US" sz="1200" dirty="0"/>
                    </a:p>
                  </a:txBody>
                  <a:tcPr marL="91439" marR="91439" marT="45737" marB="45737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Command (Link)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Automatic Parameter</a:t>
            </a:r>
          </a:p>
          <a:p>
            <a:pPr lvl="2">
              <a:buFontTx/>
              <a:buChar char="-"/>
            </a:pPr>
            <a:r>
              <a:rPr lang="en-US" altLang="ko-KR" sz="1600" dirty="0" smtClean="0"/>
              <a:t>Command</a:t>
            </a:r>
            <a:r>
              <a:rPr lang="ko-KR" altLang="en-US" sz="1600" dirty="0" smtClean="0"/>
              <a:t>에 적용된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Page</a:t>
            </a:r>
            <a:r>
              <a:rPr lang="ko-KR" altLang="en-US" sz="1600" dirty="0" smtClean="0"/>
              <a:t>가 넘어갈 때 시스템 내부에서 자동으로 넘어가는 </a:t>
            </a:r>
            <a:r>
              <a:rPr lang="en-US" altLang="ko-KR" sz="1600" dirty="0" smtClean="0"/>
              <a:t>Parameter</a:t>
            </a:r>
            <a:r>
              <a:rPr lang="ko-KR" altLang="en-US" sz="1600" dirty="0" smtClean="0"/>
              <a:t>가 존재한다</a:t>
            </a:r>
            <a:r>
              <a:rPr lang="en-US" altLang="ko-KR" sz="1600" dirty="0" smtClean="0"/>
              <a:t>.</a:t>
            </a:r>
          </a:p>
          <a:p>
            <a:pPr lvl="2"/>
            <a:endParaRPr lang="en-US" altLang="ko-KR" sz="1600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857364"/>
            <a:ext cx="15811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Command (settings)</a:t>
            </a:r>
            <a:endParaRPr lang="en-US" altLang="ko-KR" sz="16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214454"/>
            <a:ext cx="55245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285750" y="5140342"/>
            <a:ext cx="80724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대한 보다 세밀한 조정을 위해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Settings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통해  해당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대한 환경 변수를 설정한다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Name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Value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각 값을 입력하고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Set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 버튼을 클릭하면 설정할 수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14343" y="1142984"/>
          <a:ext cx="8715375" cy="466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25"/>
                <a:gridCol w="4143375"/>
                <a:gridCol w="3000375"/>
              </a:tblGrid>
              <a:tr h="370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Name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Description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Value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</a:tr>
              <a:tr h="10057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Access Expression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접근권한을 제어할 수 있는 </a:t>
                      </a:r>
                      <a:r>
                        <a:rPr lang="en-US" altLang="ko-KR" sz="1200" b="1" dirty="0" smtClean="0"/>
                        <a:t>Expression</a:t>
                      </a:r>
                      <a:r>
                        <a:rPr lang="ko-KR" altLang="en-US" sz="1200" b="1" dirty="0" smtClean="0"/>
                        <a:t>을 셋팅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$&lt;attribute[</a:t>
                      </a:r>
                      <a:r>
                        <a:rPr lang="en-US" altLang="ko-KR" sz="1200" b="1" dirty="0" err="1" smtClean="0"/>
                        <a:t>attribute_Weight</a:t>
                      </a:r>
                      <a:r>
                        <a:rPr lang="en-US" altLang="ko-KR" sz="1200" b="1" dirty="0" smtClean="0"/>
                        <a:t>].value&gt; = 100</a:t>
                      </a:r>
                    </a:p>
                    <a:p>
                      <a:pPr latinLnBrk="1"/>
                      <a:r>
                        <a:rPr lang="en-US" altLang="ko-KR" sz="1200" b="1" dirty="0" smtClean="0"/>
                        <a:t>context.user.name=="Test Everything"</a:t>
                      </a:r>
                    </a:p>
                    <a:p>
                      <a:pPr latinLnBrk="1"/>
                      <a:r>
                        <a:rPr lang="en-US" altLang="ko-KR" sz="1200" b="1" dirty="0" err="1" smtClean="0"/>
                        <a:t>context.user.isassigned</a:t>
                      </a:r>
                      <a:r>
                        <a:rPr lang="en-US" altLang="ko-KR" sz="1200" b="1" dirty="0" smtClean="0"/>
                        <a:t>[Employee] == TRUE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</a:tr>
              <a:tr h="822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Access Program</a:t>
                      </a:r>
                    </a:p>
                    <a:p>
                      <a:pPr latinLnBrk="1"/>
                      <a:r>
                        <a:rPr lang="en-US" altLang="ko-KR" sz="1200" b="1" dirty="0" smtClean="0"/>
                        <a:t>&amp; Access Function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접근권한을 제어할 수 있는 </a:t>
                      </a:r>
                      <a:r>
                        <a:rPr lang="en-US" altLang="ko-KR" sz="1200" b="1" dirty="0" smtClean="0"/>
                        <a:t>Java Class</a:t>
                      </a:r>
                      <a:r>
                        <a:rPr lang="ko-KR" altLang="en-US" sz="1200" b="1" dirty="0" smtClean="0"/>
                        <a:t>와 </a:t>
                      </a:r>
                      <a:r>
                        <a:rPr lang="en-US" altLang="ko-KR" sz="1200" b="1" dirty="0" smtClean="0"/>
                        <a:t>Method</a:t>
                      </a:r>
                      <a:r>
                        <a:rPr lang="ko-KR" altLang="en-US" sz="1200" b="1" dirty="0" smtClean="0"/>
                        <a:t>를 지정한다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smtClean="0"/>
                        <a:t>Java Class</a:t>
                      </a:r>
                      <a:r>
                        <a:rPr lang="ko-KR" altLang="en-US" sz="1200" b="1" dirty="0" smtClean="0"/>
                        <a:t>는 반드시 </a:t>
                      </a:r>
                      <a:r>
                        <a:rPr lang="en-US" altLang="ko-KR" sz="1200" b="1" dirty="0" smtClean="0"/>
                        <a:t>DB</a:t>
                      </a:r>
                      <a:r>
                        <a:rPr lang="ko-KR" altLang="en-US" sz="1200" b="1" dirty="0" smtClean="0"/>
                        <a:t>에 등록되어 있는 </a:t>
                      </a:r>
                      <a:r>
                        <a:rPr lang="en-US" altLang="ko-KR" sz="1200" b="1" dirty="0" smtClean="0"/>
                        <a:t>JPO</a:t>
                      </a:r>
                      <a:r>
                        <a:rPr lang="ko-KR" altLang="en-US" sz="1200" b="1" dirty="0" smtClean="0"/>
                        <a:t>이어야 하며</a:t>
                      </a:r>
                      <a:r>
                        <a:rPr lang="en-US" altLang="ko-KR" sz="1200" b="1" dirty="0" smtClean="0"/>
                        <a:t>, Method</a:t>
                      </a:r>
                      <a:r>
                        <a:rPr lang="ko-KR" altLang="en-US" sz="1200" b="1" dirty="0" smtClean="0"/>
                        <a:t>는 </a:t>
                      </a:r>
                      <a:r>
                        <a:rPr lang="en-US" altLang="ko-KR" sz="1200" b="1" dirty="0" smtClean="0"/>
                        <a:t>True/False</a:t>
                      </a:r>
                      <a:r>
                        <a:rPr lang="ko-KR" altLang="en-US" sz="1200" b="1" dirty="0" smtClean="0"/>
                        <a:t>를 </a:t>
                      </a:r>
                      <a:r>
                        <a:rPr lang="en-US" altLang="ko-KR" sz="1200" b="1" dirty="0" smtClean="0"/>
                        <a:t>Return</a:t>
                      </a:r>
                      <a:r>
                        <a:rPr lang="ko-KR" altLang="en-US" sz="1200" b="1" dirty="0" smtClean="0"/>
                        <a:t>해야 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Access Program</a:t>
                      </a:r>
                      <a:r>
                        <a:rPr lang="ko-KR" altLang="en-US" sz="1200" b="1" dirty="0" smtClean="0"/>
                        <a:t>에 </a:t>
                      </a:r>
                      <a:r>
                        <a:rPr lang="en-US" altLang="ko-KR" sz="1200" b="1" dirty="0" smtClean="0"/>
                        <a:t>JPO</a:t>
                      </a:r>
                      <a:r>
                        <a:rPr lang="ko-KR" altLang="en-US" sz="1200" b="1" dirty="0" smtClean="0"/>
                        <a:t>명을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Access Function</a:t>
                      </a:r>
                      <a:r>
                        <a:rPr lang="ko-KR" altLang="en-US" sz="1200" b="1" baseline="0" dirty="0" smtClean="0"/>
                        <a:t>에 </a:t>
                      </a:r>
                      <a:r>
                        <a:rPr lang="en-US" altLang="ko-KR" sz="1200" b="1" baseline="0" dirty="0" smtClean="0"/>
                        <a:t>Method </a:t>
                      </a:r>
                      <a:r>
                        <a:rPr lang="ko-KR" altLang="en-US" sz="1200" b="1" baseline="0" dirty="0" smtClean="0"/>
                        <a:t>명을 지정한다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</a:tr>
              <a:tr h="457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Action Type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Menu</a:t>
                      </a:r>
                      <a:r>
                        <a:rPr lang="ko-KR" altLang="en-US" sz="1200" b="1" dirty="0" smtClean="0"/>
                        <a:t>에 있는 </a:t>
                      </a:r>
                      <a:r>
                        <a:rPr lang="en-US" altLang="ko-KR" sz="1200" b="1" dirty="0" smtClean="0"/>
                        <a:t>Command</a:t>
                      </a:r>
                      <a:r>
                        <a:rPr lang="ko-KR" altLang="en-US" sz="1200" b="1" baseline="0" dirty="0" smtClean="0"/>
                        <a:t>들 간의 </a:t>
                      </a:r>
                      <a:r>
                        <a:rPr lang="ko-KR" altLang="en-US" sz="1200" b="1" baseline="0" dirty="0" err="1" smtClean="0"/>
                        <a:t>구분자를</a:t>
                      </a:r>
                      <a:r>
                        <a:rPr lang="ko-KR" altLang="en-US" sz="1200" b="1" baseline="0" dirty="0" smtClean="0"/>
                        <a:t> 두기 위한 일종의 </a:t>
                      </a:r>
                      <a:r>
                        <a:rPr lang="en-US" altLang="ko-KR" sz="1200" b="1" baseline="0" dirty="0" smtClean="0"/>
                        <a:t>Dummy Command</a:t>
                      </a:r>
                      <a:r>
                        <a:rPr lang="ko-KR" altLang="en-US" sz="1200" b="1" baseline="0" dirty="0" smtClean="0"/>
                        <a:t>를 지정하는 기능</a:t>
                      </a:r>
                      <a:endParaRPr lang="en-US" altLang="ko-KR" sz="1200" b="1" baseline="0" dirty="0" smtClean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Separator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</a:tr>
              <a:tr h="457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Confirm Message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메뉴에서 커맨드를 클릭했을 </a:t>
                      </a:r>
                      <a:r>
                        <a:rPr lang="ko-KR" altLang="en-US" sz="1200" b="1" dirty="0" err="1" smtClean="0"/>
                        <a:t>떄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JAVASCRIPT Confirm Message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창에 보여줄 문구 입력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 marL="91439" marR="91439" marT="45715" marB="45715"/>
                </a:tc>
              </a:tr>
              <a:tr h="457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Image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Image</a:t>
                      </a:r>
                      <a:r>
                        <a:rPr lang="ko-KR" altLang="en-US" sz="1200" b="1" dirty="0" smtClean="0"/>
                        <a:t>를 설정하면 화면상에서 해당 </a:t>
                      </a:r>
                      <a:r>
                        <a:rPr lang="en-US" altLang="ko-KR" sz="1200" b="1" dirty="0" smtClean="0"/>
                        <a:t>Command </a:t>
                      </a:r>
                      <a:r>
                        <a:rPr lang="ko-KR" altLang="en-US" sz="1200" b="1" dirty="0" smtClean="0"/>
                        <a:t>우측에 지정된 이미지 파일로 아이콘이 보이게 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/3dspace/images/button.gif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</a:tr>
              <a:tr h="4571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Popup Modal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Setting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설정의 </a:t>
                      </a:r>
                      <a:r>
                        <a:rPr lang="en-US" altLang="ko-KR" sz="1200" b="1" baseline="0" dirty="0" smtClean="0"/>
                        <a:t>Target Location</a:t>
                      </a:r>
                      <a:r>
                        <a:rPr lang="ko-KR" altLang="en-US" sz="1200" b="1" baseline="0" dirty="0" smtClean="0"/>
                        <a:t>이 </a:t>
                      </a:r>
                      <a:r>
                        <a:rPr lang="en-US" altLang="ko-KR" sz="1200" b="1" baseline="0" dirty="0" smtClean="0"/>
                        <a:t>popup</a:t>
                      </a:r>
                      <a:r>
                        <a:rPr lang="ko-KR" altLang="en-US" sz="1200" b="1" baseline="0" dirty="0" smtClean="0"/>
                        <a:t>인 경우</a:t>
                      </a:r>
                      <a:endParaRPr lang="en-US" altLang="ko-KR" sz="1200" b="1" baseline="0" dirty="0" smtClean="0"/>
                    </a:p>
                    <a:p>
                      <a:pPr latinLnBrk="1"/>
                      <a:r>
                        <a:rPr lang="en-US" altLang="ko-KR" sz="1200" b="1" baseline="0" dirty="0" smtClean="0"/>
                        <a:t>Popup</a:t>
                      </a:r>
                      <a:r>
                        <a:rPr lang="ko-KR" altLang="en-US" sz="1200" b="1" baseline="0" dirty="0" smtClean="0"/>
                        <a:t>을 </a:t>
                      </a:r>
                      <a:r>
                        <a:rPr lang="en-US" altLang="ko-KR" sz="1200" b="1" baseline="0" dirty="0" smtClean="0"/>
                        <a:t>Modal</a:t>
                      </a:r>
                      <a:r>
                        <a:rPr lang="ko-KR" altLang="en-US" sz="1200" b="1" baseline="0" dirty="0" smtClean="0"/>
                        <a:t>로 처리할 것인지에 대한 여부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True or false</a:t>
                      </a:r>
                    </a:p>
                    <a:p>
                      <a:pPr latinLnBrk="1"/>
                      <a:r>
                        <a:rPr lang="en-US" altLang="ko-KR" sz="1200" b="1" dirty="0" smtClean="0"/>
                        <a:t>Default </a:t>
                      </a:r>
                      <a:r>
                        <a:rPr lang="ko-KR" altLang="en-US" sz="1200" b="1" dirty="0" smtClean="0"/>
                        <a:t>값은 </a:t>
                      </a:r>
                      <a:r>
                        <a:rPr lang="en-US" altLang="ko-KR" sz="1200" b="1" dirty="0" smtClean="0"/>
                        <a:t>True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</a:tr>
              <a:tr h="640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Target Location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 smtClean="0"/>
                        <a:t>Href</a:t>
                      </a:r>
                      <a:r>
                        <a:rPr lang="ko-KR" altLang="en-US" sz="1200" b="1" dirty="0" smtClean="0"/>
                        <a:t>에 지정된 페이지를 열때의 </a:t>
                      </a:r>
                      <a:r>
                        <a:rPr lang="en-US" altLang="ko-KR" sz="1200" b="1" dirty="0" smtClean="0"/>
                        <a:t>Target </a:t>
                      </a:r>
                      <a:r>
                        <a:rPr lang="ko-KR" altLang="en-US" sz="1200" b="1" dirty="0" smtClean="0"/>
                        <a:t>값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content, popup, _top, </a:t>
                      </a:r>
                      <a:r>
                        <a:rPr lang="en-US" altLang="ko-KR" sz="1200" b="1" dirty="0" err="1" smtClean="0"/>
                        <a:t>listHidden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en-US" altLang="ko-KR" sz="1200" b="1" dirty="0" err="1" smtClean="0"/>
                        <a:t>hiddenFrame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en-US" altLang="ko-KR" sz="1200" b="1" dirty="0" err="1" smtClean="0"/>
                        <a:t>mainFrame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en-US" altLang="ko-KR" sz="1200" b="1" dirty="0" err="1" smtClean="0"/>
                        <a:t>fromViewHidde</a:t>
                      </a:r>
                      <a:r>
                        <a:rPr lang="en-US" altLang="ko-KR" sz="1200" b="1" dirty="0" smtClean="0"/>
                        <a:t>, </a:t>
                      </a:r>
                      <a:endParaRPr lang="ko-KR" altLang="en-US" sz="1200" b="1" dirty="0"/>
                    </a:p>
                  </a:txBody>
                  <a:tcPr marL="91439" marR="91439" marT="45715" marB="45715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Command (settings)</a:t>
            </a:r>
            <a:endParaRPr lang="en-US" altLang="ko-K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Navigation Tree</a:t>
            </a:r>
            <a:endParaRPr lang="en-US" altLang="ko-KR" sz="1600" dirty="0" smtClean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5750" y="4714885"/>
            <a:ext cx="85725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대한 정보와 연관된 정보를 제공하기 위해 사용된다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Navigation Tree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Menu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로 구성되어 지며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다음과 같은 특징이 있다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1. Navigation Tree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의 출력은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emxTree.jsp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의 호출에 의해 실행된다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2. emxTree.jsp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호출 시 반드시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Business Object ID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Parameter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로 전송 되어야 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 (&amp;</a:t>
            </a:r>
            <a:r>
              <a:rPr kumimoji="0"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objectId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=1123.34343.343.55)</a:t>
            </a:r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3. Menu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명은 </a:t>
            </a:r>
            <a:r>
              <a:rPr kumimoji="0" lang="en-US" altLang="ko-KR" sz="1200" dirty="0" err="1">
                <a:latin typeface="맑은 고딕" pitchFamily="50" charset="-127"/>
                <a:ea typeface="맑은 고딕" pitchFamily="50" charset="-127"/>
              </a:rPr>
              <a:t>type_BusinessObjectTypeName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으로 작성해야 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작성된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Menu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는 최상위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Menu 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오브젝트인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Tree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Items</a:t>
            </a:r>
            <a:r>
              <a:rPr kumimoji="0" lang="ko-KR" altLang="en-US" sz="1200" dirty="0">
                <a:latin typeface="맑은 고딕" pitchFamily="50" charset="-127"/>
                <a:ea typeface="맑은 고딕" pitchFamily="50" charset="-127"/>
              </a:rPr>
              <a:t>에 추가해야 한다</a:t>
            </a:r>
            <a:r>
              <a:rPr kumimoji="0"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106511"/>
            <a:ext cx="664845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Navigation Tree</a:t>
            </a:r>
            <a:endParaRPr lang="en-US" altLang="ko-KR" sz="16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714375" y="1214438"/>
            <a:ext cx="17145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/>
              <a:t>emxTree.jsp </a:t>
            </a:r>
            <a:r>
              <a:rPr kumimoji="0" lang="ko-KR" altLang="en-US" sz="1400" b="1" dirty="0"/>
              <a:t>호출</a:t>
            </a:r>
            <a:endParaRPr kumimoji="0" lang="en-US" altLang="ko-KR" sz="14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4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/>
              <a:t>/</a:t>
            </a:r>
            <a:r>
              <a:rPr kumimoji="0" lang="en-US" altLang="ko-KR" sz="1100" dirty="0" err="1"/>
              <a:t>ematrix</a:t>
            </a:r>
            <a:r>
              <a:rPr kumimoji="0" lang="en-US" altLang="ko-KR" sz="1100" dirty="0"/>
              <a:t>/common/</a:t>
            </a:r>
            <a:r>
              <a:rPr kumimoji="0" lang="en-US" altLang="ko-KR" sz="1100" dirty="0" err="1"/>
              <a:t>emxTree.jsp?objectId</a:t>
            </a:r>
            <a:r>
              <a:rPr kumimoji="0" lang="en-US" altLang="ko-KR" sz="1100" dirty="0"/>
              <a:t>=223.44.55.6</a:t>
            </a:r>
            <a:endParaRPr kumimoji="0"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3571875" y="1214438"/>
            <a:ext cx="17145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err="1"/>
              <a:t>objectId</a:t>
            </a:r>
            <a:r>
              <a:rPr kumimoji="0" lang="en-US" altLang="ko-KR" sz="1400" b="1" dirty="0"/>
              <a:t> </a:t>
            </a:r>
            <a:r>
              <a:rPr kumimoji="0" lang="ko-KR" altLang="en-US" sz="1400" b="1" dirty="0" err="1"/>
              <a:t>파싱</a:t>
            </a:r>
            <a:endParaRPr kumimoji="0" lang="en-US" altLang="ko-KR" sz="14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/>
              <a:t>Object Id</a:t>
            </a:r>
            <a:r>
              <a:rPr kumimoji="0" lang="ko-KR" altLang="en-US" sz="1000" b="1" dirty="0"/>
              <a:t>에 해당하는 </a:t>
            </a:r>
            <a:r>
              <a:rPr kumimoji="0" lang="en-US" altLang="ko-KR" sz="1000" b="1" dirty="0"/>
              <a:t>Business </a:t>
            </a:r>
            <a:r>
              <a:rPr kumimoji="0" lang="en-US" altLang="ko-KR" sz="1000" b="1" dirty="0" err="1"/>
              <a:t>Objecjt</a:t>
            </a:r>
            <a:r>
              <a:rPr kumimoji="0" lang="en-US" altLang="ko-KR" sz="1000" b="1" dirty="0"/>
              <a:t> </a:t>
            </a:r>
            <a:r>
              <a:rPr kumimoji="0" lang="ko-KR" altLang="en-US" sz="1000" b="1" dirty="0"/>
              <a:t>어떤 </a:t>
            </a:r>
            <a:r>
              <a:rPr kumimoji="0" lang="en-US" altLang="ko-KR" sz="1000" b="1" dirty="0"/>
              <a:t>Type</a:t>
            </a:r>
            <a:r>
              <a:rPr kumimoji="0" lang="ko-KR" altLang="en-US" sz="1000" b="1" dirty="0"/>
              <a:t>인지 확인</a:t>
            </a:r>
            <a:endParaRPr kumimoji="0" lang="en-US" altLang="ko-KR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6357938" y="1214438"/>
            <a:ext cx="17145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/>
              <a:t>Tree </a:t>
            </a:r>
            <a:r>
              <a:rPr kumimoji="0" lang="ko-KR" altLang="en-US" sz="1400" b="1" dirty="0"/>
              <a:t>조회</a:t>
            </a:r>
            <a:endParaRPr kumimoji="0" lang="en-US" altLang="ko-KR" sz="14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b="1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/>
              <a:t>해당 </a:t>
            </a:r>
            <a:r>
              <a:rPr kumimoji="0" lang="en-US" altLang="ko-KR" sz="1000" b="1" dirty="0"/>
              <a:t>Type</a:t>
            </a:r>
            <a:r>
              <a:rPr kumimoji="0" lang="ko-KR" altLang="en-US" sz="1000" b="1" dirty="0"/>
              <a:t>에  </a:t>
            </a:r>
            <a:r>
              <a:rPr kumimoji="0" lang="en-US" altLang="ko-KR" sz="1000" b="1" dirty="0"/>
              <a:t>Mapping</a:t>
            </a:r>
            <a:r>
              <a:rPr kumimoji="0" lang="ko-KR" altLang="en-US" sz="1000" b="1" dirty="0"/>
              <a:t>되는  </a:t>
            </a:r>
            <a:r>
              <a:rPr kumimoji="0" lang="en-US" altLang="ko-KR" sz="1000" b="1" dirty="0"/>
              <a:t>Menu Object </a:t>
            </a:r>
            <a:r>
              <a:rPr kumimoji="0" lang="ko-KR" altLang="en-US" sz="1000" b="1" dirty="0"/>
              <a:t>조회</a:t>
            </a:r>
            <a:endParaRPr kumimoji="0" lang="en-US" altLang="ko-KR" sz="1000" b="1" dirty="0"/>
          </a:p>
        </p:txBody>
      </p:sp>
      <p:sp>
        <p:nvSpPr>
          <p:cNvPr id="13" name="직사각형 12"/>
          <p:cNvSpPr/>
          <p:nvPr/>
        </p:nvSpPr>
        <p:spPr>
          <a:xfrm>
            <a:off x="6357938" y="5072063"/>
            <a:ext cx="17145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dirty="0"/>
              <a:t>하위 </a:t>
            </a:r>
            <a:r>
              <a:rPr kumimoji="0" lang="en-US" altLang="ko-KR" sz="1400" b="1" dirty="0"/>
              <a:t>Command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dirty="0"/>
              <a:t>조회</a:t>
            </a:r>
            <a:r>
              <a:rPr kumimoji="0" lang="en-US" altLang="ko-KR" sz="1400" b="1" dirty="0"/>
              <a:t>.</a:t>
            </a:r>
          </a:p>
        </p:txBody>
      </p:sp>
      <p:cxnSp>
        <p:nvCxnSpPr>
          <p:cNvPr id="14" name="직선 화살표 연결선 13"/>
          <p:cNvCxnSpPr>
            <a:stCxn id="9" idx="3"/>
            <a:endCxn id="10" idx="1"/>
          </p:cNvCxnSpPr>
          <p:nvPr/>
        </p:nvCxnSpPr>
        <p:spPr>
          <a:xfrm>
            <a:off x="2428875" y="1785938"/>
            <a:ext cx="114300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214938" y="1785938"/>
            <a:ext cx="114300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571875" y="5072063"/>
            <a:ext cx="17145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/>
              <a:t>HTML Rendering</a:t>
            </a:r>
          </a:p>
        </p:txBody>
      </p:sp>
      <p:cxnSp>
        <p:nvCxnSpPr>
          <p:cNvPr id="17" name="직선 화살표 연결선 16"/>
          <p:cNvCxnSpPr>
            <a:stCxn id="11" idx="2"/>
            <a:endCxn id="13" idx="0"/>
          </p:cNvCxnSpPr>
          <p:nvPr/>
        </p:nvCxnSpPr>
        <p:spPr>
          <a:xfrm rot="5400000">
            <a:off x="5857876" y="3714750"/>
            <a:ext cx="2716212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3" idx="1"/>
            <a:endCxn id="16" idx="3"/>
          </p:cNvCxnSpPr>
          <p:nvPr/>
        </p:nvCxnSpPr>
        <p:spPr>
          <a:xfrm rot="10800000">
            <a:off x="5286375" y="5643563"/>
            <a:ext cx="1071563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5000625"/>
            <a:ext cx="1571625" cy="12858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20" name="직선 화살표 연결선 19"/>
          <p:cNvCxnSpPr>
            <a:stCxn id="16" idx="1"/>
          </p:cNvCxnSpPr>
          <p:nvPr/>
        </p:nvCxnSpPr>
        <p:spPr>
          <a:xfrm rot="10800000">
            <a:off x="2357438" y="5643563"/>
            <a:ext cx="1214437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0"/>
          <p:cNvSpPr txBox="1">
            <a:spLocks noChangeArrowheads="1"/>
          </p:cNvSpPr>
          <p:nvPr/>
        </p:nvSpPr>
        <p:spPr bwMode="auto">
          <a:xfrm>
            <a:off x="571500" y="3127375"/>
            <a:ext cx="621506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emxTree.jsp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파라미터로 받은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objectId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값의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Business Object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Type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명칭이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Part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인 경우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Tree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메뉴 오브젝트와 연결된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type_Part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라는 메뉴 오브젝트를 찾게 되고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type_Part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메뉴의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Items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를 찾아서 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화면을 생성하여 브라우져로 전송하게 되어 화면을 통해 확인할 수 있다</a:t>
            </a:r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Types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28596" y="1000108"/>
            <a:ext cx="2571768" cy="78581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Parent Type</a:t>
            </a:r>
          </a:p>
          <a:p>
            <a:r>
              <a:rPr lang="en-US" altLang="ko-KR" b="1" dirty="0" smtClean="0"/>
              <a:t>PART</a:t>
            </a:r>
            <a:endParaRPr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28596" y="1785926"/>
            <a:ext cx="2571768" cy="714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2"/>
                </a:solidFill>
              </a:rPr>
              <a:t>Attribute 1 Cost</a:t>
            </a:r>
          </a:p>
          <a:p>
            <a:r>
              <a:rPr lang="en-US" altLang="ko-KR" sz="1400" dirty="0" smtClean="0">
                <a:solidFill>
                  <a:schemeClr val="tx2"/>
                </a:solidFill>
              </a:rPr>
              <a:t>Attribute 2 Source</a:t>
            </a:r>
          </a:p>
          <a:p>
            <a:r>
              <a:rPr lang="en-US" altLang="ko-KR" sz="1400" dirty="0" smtClean="0">
                <a:solidFill>
                  <a:schemeClr val="tx2"/>
                </a:solidFill>
              </a:rPr>
              <a:t>Attribute 3 Weight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214942" y="3000372"/>
            <a:ext cx="3500462" cy="78581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Derived Type</a:t>
            </a:r>
          </a:p>
          <a:p>
            <a:r>
              <a:rPr lang="en-US" altLang="ko-KR" b="1" dirty="0" smtClean="0"/>
              <a:t>System Box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14942" y="3786190"/>
            <a:ext cx="3500462" cy="15001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2"/>
                </a:solidFill>
              </a:rPr>
              <a:t>Attribute 1 Cost	 - inherited</a:t>
            </a:r>
          </a:p>
          <a:p>
            <a:r>
              <a:rPr lang="en-US" altLang="ko-KR" sz="1400" dirty="0" smtClean="0">
                <a:solidFill>
                  <a:schemeClr val="tx2"/>
                </a:solidFill>
              </a:rPr>
              <a:t>Attribute 2 Source	 - inherited</a:t>
            </a:r>
          </a:p>
          <a:p>
            <a:r>
              <a:rPr lang="en-US" altLang="ko-KR" sz="1400" dirty="0" smtClean="0">
                <a:solidFill>
                  <a:schemeClr val="tx2"/>
                </a:solidFill>
              </a:rPr>
              <a:t>Attribute 3 Weight	 - inherited</a:t>
            </a:r>
          </a:p>
          <a:p>
            <a:endParaRPr lang="en-US" altLang="ko-KR" sz="1400" dirty="0" smtClean="0">
              <a:solidFill>
                <a:schemeClr val="tx2"/>
              </a:solidFill>
            </a:endParaRPr>
          </a:p>
          <a:p>
            <a:r>
              <a:rPr lang="en-US" altLang="ko-KR" sz="1400" dirty="0" smtClean="0">
                <a:solidFill>
                  <a:schemeClr val="tx2"/>
                </a:solidFill>
              </a:rPr>
              <a:t>Attribute 4 CPU Speed - added</a:t>
            </a:r>
          </a:p>
          <a:p>
            <a:r>
              <a:rPr lang="en-US" altLang="ko-KR" sz="1400" dirty="0" smtClean="0">
                <a:solidFill>
                  <a:schemeClr val="tx2"/>
                </a:solidFill>
              </a:rPr>
              <a:t>Attribute 5 CPU Model - added</a:t>
            </a:r>
          </a:p>
        </p:txBody>
      </p:sp>
      <p:cxnSp>
        <p:nvCxnSpPr>
          <p:cNvPr id="13" name="Shape 12"/>
          <p:cNvCxnSpPr>
            <a:stCxn id="7" idx="2"/>
            <a:endCxn id="10" idx="1"/>
          </p:cNvCxnSpPr>
          <p:nvPr/>
        </p:nvCxnSpPr>
        <p:spPr>
          <a:xfrm rot="16200000" flipH="1">
            <a:off x="3018224" y="1196562"/>
            <a:ext cx="892975" cy="350046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86116" y="114298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Abstract: TRUE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72330" y="257174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Abstract: FALSE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4546" y="2711231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System Box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Type</a:t>
            </a:r>
            <a:r>
              <a:rPr lang="ko-KR" altLang="en-US" dirty="0" smtClean="0">
                <a:solidFill>
                  <a:schemeClr val="tx2"/>
                </a:solidFill>
              </a:rPr>
              <a:t>은 </a:t>
            </a:r>
            <a:r>
              <a:rPr lang="en-US" altLang="ko-KR" dirty="0" smtClean="0">
                <a:solidFill>
                  <a:schemeClr val="tx2"/>
                </a:solidFill>
              </a:rPr>
              <a:t>PART</a:t>
            </a:r>
            <a:r>
              <a:rPr lang="ko-KR" altLang="en-US" dirty="0" smtClean="0">
                <a:solidFill>
                  <a:schemeClr val="tx2"/>
                </a:solidFill>
              </a:rPr>
              <a:t>를 상속 받는다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4348" y="4429132"/>
            <a:ext cx="4000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- Attribute 1,2,3</a:t>
            </a:r>
            <a:r>
              <a:rPr lang="ko-KR" altLang="en-US" dirty="0" smtClean="0">
                <a:solidFill>
                  <a:schemeClr val="tx2"/>
                </a:solidFill>
              </a:rPr>
              <a:t>은 부모 </a:t>
            </a:r>
            <a:r>
              <a:rPr lang="en-US" altLang="ko-KR" dirty="0" smtClean="0">
                <a:solidFill>
                  <a:schemeClr val="tx2"/>
                </a:solidFill>
              </a:rPr>
              <a:t>Type</a:t>
            </a:r>
            <a:r>
              <a:rPr lang="ko-KR" altLang="en-US" dirty="0" smtClean="0">
                <a:solidFill>
                  <a:schemeClr val="tx2"/>
                </a:solidFill>
              </a:rPr>
              <a:t>인 </a:t>
            </a:r>
            <a:r>
              <a:rPr lang="en-US" altLang="ko-KR" dirty="0" smtClean="0">
                <a:solidFill>
                  <a:schemeClr val="tx2"/>
                </a:solidFill>
              </a:rPr>
              <a:t>PART</a:t>
            </a:r>
            <a:r>
              <a:rPr lang="ko-KR" altLang="en-US" dirty="0" smtClean="0">
                <a:solidFill>
                  <a:schemeClr val="tx2"/>
                </a:solidFill>
              </a:rPr>
              <a:t>에서 받아온 </a:t>
            </a:r>
            <a:r>
              <a:rPr lang="en-US" altLang="ko-KR" dirty="0" smtClean="0">
                <a:solidFill>
                  <a:schemeClr val="tx2"/>
                </a:solidFill>
              </a:rPr>
              <a:t>Attribute.</a:t>
            </a:r>
          </a:p>
          <a:p>
            <a:r>
              <a:rPr lang="en-US" altLang="ko-KR" dirty="0" smtClean="0">
                <a:solidFill>
                  <a:schemeClr val="tx2"/>
                </a:solidFill>
              </a:rPr>
              <a:t>- </a:t>
            </a:r>
            <a:r>
              <a:rPr lang="ko-KR" altLang="en-US" dirty="0" smtClean="0">
                <a:solidFill>
                  <a:schemeClr val="tx2"/>
                </a:solidFill>
              </a:rPr>
              <a:t>추가 </a:t>
            </a:r>
            <a:r>
              <a:rPr lang="en-US" altLang="ko-KR" dirty="0" smtClean="0">
                <a:solidFill>
                  <a:schemeClr val="tx2"/>
                </a:solidFill>
              </a:rPr>
              <a:t>Attribute 4,5 </a:t>
            </a:r>
            <a:r>
              <a:rPr lang="ko-KR" altLang="en-US" dirty="0" smtClean="0">
                <a:solidFill>
                  <a:schemeClr val="tx2"/>
                </a:solidFill>
              </a:rPr>
              <a:t>는 모든 </a:t>
            </a:r>
            <a:r>
              <a:rPr lang="en-US" altLang="ko-KR" dirty="0" smtClean="0">
                <a:solidFill>
                  <a:schemeClr val="tx2"/>
                </a:solidFill>
              </a:rPr>
              <a:t>Type</a:t>
            </a:r>
            <a:r>
              <a:rPr lang="ko-KR" altLang="en-US" dirty="0" smtClean="0">
                <a:solidFill>
                  <a:schemeClr val="tx2"/>
                </a:solidFill>
              </a:rPr>
              <a:t>에 명시적으로 할당 될 수 있다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642918"/>
            <a:ext cx="885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Navigation Tree</a:t>
            </a:r>
            <a:endParaRPr lang="en-US" altLang="ko-KR" sz="1600" dirty="0" smtClean="0"/>
          </a:p>
        </p:txBody>
      </p:sp>
      <p:grpSp>
        <p:nvGrpSpPr>
          <p:cNvPr id="38" name="그룹 37"/>
          <p:cNvGrpSpPr/>
          <p:nvPr/>
        </p:nvGrpSpPr>
        <p:grpSpPr>
          <a:xfrm>
            <a:off x="357158" y="1071546"/>
            <a:ext cx="8072464" cy="5558090"/>
            <a:chOff x="214313" y="1000150"/>
            <a:chExt cx="8715375" cy="6000750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313" y="1000150"/>
              <a:ext cx="4643437" cy="187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313" y="2928962"/>
              <a:ext cx="4714875" cy="1943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4313" y="4957787"/>
              <a:ext cx="4714875" cy="2043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13"/>
            <p:cNvSpPr txBox="1">
              <a:spLocks noChangeArrowheads="1"/>
            </p:cNvSpPr>
            <p:nvPr/>
          </p:nvSpPr>
          <p:spPr bwMode="auto">
            <a:xfrm>
              <a:off x="5286375" y="1000150"/>
              <a:ext cx="3357563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0" lang="en-US" altLang="ko-KR" sz="1200">
                <a:latin typeface="맑은 고딕" pitchFamily="50" charset="-127"/>
                <a:ea typeface="맑은 고딕" pitchFamily="50" charset="-127"/>
              </a:endParaRPr>
            </a:p>
            <a:p>
              <a:endParaRPr kumimoji="0" lang="en-US" altLang="ko-KR" sz="120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500688" y="1000150"/>
              <a:ext cx="3286125" cy="2357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857250" y="1500212"/>
              <a:ext cx="1143000" cy="2143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7250" y="1928837"/>
              <a:ext cx="1357313" cy="2143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71500" y="3429025"/>
              <a:ext cx="4357688" cy="28575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43000" y="5429275"/>
              <a:ext cx="2571750" cy="12858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429250" y="1143025"/>
              <a:ext cx="1071563" cy="1920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572250" y="1071587"/>
              <a:ext cx="2214563" cy="22860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429250" y="1500212"/>
              <a:ext cx="990600" cy="5715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cxnSp>
          <p:nvCxnSpPr>
            <p:cNvPr id="34" name="직선 연결선 33"/>
            <p:cNvCxnSpPr>
              <a:stCxn id="28" idx="3"/>
              <a:endCxn id="31" idx="1"/>
            </p:cNvCxnSpPr>
            <p:nvPr/>
          </p:nvCxnSpPr>
          <p:spPr>
            <a:xfrm flipV="1">
              <a:off x="2214563" y="1239862"/>
              <a:ext cx="3214687" cy="79533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29" idx="3"/>
            </p:cNvCxnSpPr>
            <p:nvPr/>
          </p:nvCxnSpPr>
          <p:spPr>
            <a:xfrm flipV="1">
              <a:off x="4929188" y="2214587"/>
              <a:ext cx="1643062" cy="135731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30" idx="0"/>
              <a:endCxn id="33" idx="1"/>
            </p:cNvCxnSpPr>
            <p:nvPr/>
          </p:nvCxnSpPr>
          <p:spPr>
            <a:xfrm rot="5400000" flipH="1" flipV="1">
              <a:off x="2107406" y="2107431"/>
              <a:ext cx="3643313" cy="300037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29"/>
            <p:cNvSpPr txBox="1">
              <a:spLocks noChangeArrowheads="1"/>
            </p:cNvSpPr>
            <p:nvPr/>
          </p:nvSpPr>
          <p:spPr bwMode="auto">
            <a:xfrm>
              <a:off x="5214938" y="3571900"/>
              <a:ext cx="3714750" cy="1754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Label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에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${NAME}, ${REVISION}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이라고 지정하면</a:t>
              </a:r>
              <a:endParaRPr kumimoji="0" lang="en-US" altLang="ko-KR" sz="12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Object ID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에 해당하는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Business Object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의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Name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과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Revision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이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Tree 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제목으로 출력된다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endParaRPr kumimoji="0" lang="en-US" altLang="ko-KR" sz="12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Menu Object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의 </a:t>
              </a:r>
              <a:r>
                <a:rPr kumimoji="0" lang="en-US" altLang="ko-KR" sz="1200" dirty="0" err="1">
                  <a:latin typeface="맑은 고딕" pitchFamily="50" charset="-127"/>
                  <a:ea typeface="맑은 고딕" pitchFamily="50" charset="-127"/>
                </a:rPr>
                <a:t>Href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는 해당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Navigation Tree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의 초기화면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URL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를 지정한다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endParaRPr kumimoji="0" lang="en-US" altLang="ko-KR" sz="12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메뉴 오브젝트의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Items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에 등록되어 있는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Command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들이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Navigation Tree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의 하위 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Category</a:t>
              </a:r>
              <a:r>
                <a:rPr kumimoji="0" lang="ko-KR" altLang="en-US" sz="1200" dirty="0">
                  <a:latin typeface="맑은 고딕" pitchFamily="50" charset="-127"/>
                  <a:ea typeface="맑은 고딕" pitchFamily="50" charset="-127"/>
                </a:rPr>
                <a:t>로 출력된다</a:t>
              </a:r>
              <a:r>
                <a:rPr kumimoji="0" lang="en-US" altLang="ko-KR" sz="12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642918"/>
            <a:ext cx="88583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Toolbar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Toolbar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Table,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Webform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(Detail)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에서 수행할 수 있는 작업을 드롭 다운 형식의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표현한 것이다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3DEXPERIENCE Platform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에서는 기본적으로 제공해주는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Toolbar Action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들이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Export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Printer-Friendly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Mass Promote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Mass Demote</a:t>
            </a:r>
            <a:endParaRPr lang="en-US" altLang="ko-KR" sz="16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2" y="1785926"/>
            <a:ext cx="15240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142844" y="3500438"/>
            <a:ext cx="885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Toolbar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제한 없이 하위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Level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Sub Menu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지원한다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하지만 보통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2~3Lv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까지 사용한다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3857628"/>
            <a:ext cx="5572164" cy="266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642918"/>
            <a:ext cx="885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Toolbar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 Settings (Row Select)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(Table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Toolbar)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평상시에는 비활성화 되어 있다가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Table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Row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선택 시 활성화 되어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정의되어 있는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주소로 선택한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Row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정보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objectId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값을 넘겨주어 작업 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2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선택 옵션으로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Single, multi, none(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기본값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 있다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보통 삭제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완전삭제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Connect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제거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or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이동과 관련된 작업에 많이 사용 된다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857496"/>
            <a:ext cx="68961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642918"/>
            <a:ext cx="885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Toolbar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 Settings (Submit)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(Table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Toolbar)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RowData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objectId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정의한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주소로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넘겨기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위해 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Row Select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와 같이 사용됨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214554"/>
            <a:ext cx="44958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and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642918"/>
            <a:ext cx="885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Toolbar</a:t>
            </a:r>
          </a:p>
          <a:p>
            <a:pPr lvl="1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Command Settings (Confirm Message)</a:t>
            </a:r>
          </a:p>
          <a:p>
            <a:pPr lvl="2">
              <a:buFontTx/>
              <a:buChar char="-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(Table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Toolbar) Table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에서 선택된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Row Data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삭제 혹은 제거와 같이 중요 작업을 하기 전에 다시 한번 확인을 위한 메시지 출력하기 위해 사용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2">
              <a:buFontTx/>
              <a:buChar char="-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2">
              <a:buFontTx/>
              <a:buChar char="-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StringResource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통해서 미리 정의해놓고 사용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62199"/>
            <a:ext cx="68389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Reload UI Cache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1142984"/>
            <a:ext cx="5357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Reload UI Cache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Browser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Refresh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UI Components(Menu, Command, Table, </a:t>
            </a:r>
            <a:r>
              <a:rPr lang="en-US" altLang="ko-KR" sz="1600" dirty="0" err="1" smtClean="0"/>
              <a:t>Webform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변경이 있을 경우 필요하다</a:t>
            </a:r>
            <a:r>
              <a:rPr lang="en-US" altLang="ko-KR" sz="1600" dirty="0" smtClean="0"/>
              <a:t>.</a:t>
            </a:r>
          </a:p>
          <a:p>
            <a:pPr lvl="1">
              <a:buFontTx/>
              <a:buChar char="-"/>
            </a:pPr>
            <a:r>
              <a:rPr lang="en-US" altLang="ko-KR" sz="1600" dirty="0" smtClean="0"/>
              <a:t> Properties 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String Resource Properties </a:t>
            </a:r>
            <a:r>
              <a:rPr lang="ko-KR" altLang="en-US" sz="1600" dirty="0" smtClean="0"/>
              <a:t>변경 시에는 서버를 </a:t>
            </a:r>
            <a:r>
              <a:rPr lang="en-US" altLang="ko-KR" sz="1600" dirty="0" smtClean="0"/>
              <a:t>Restart </a:t>
            </a:r>
            <a:r>
              <a:rPr lang="ko-KR" altLang="en-US" sz="1600" dirty="0" smtClean="0"/>
              <a:t>시켜주어야지만 적용된다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1043004"/>
            <a:ext cx="215265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3571876"/>
            <a:ext cx="31718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MQL(Menu &amp; Command)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590116"/>
            <a:ext cx="87154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Create (Command)</a:t>
            </a:r>
          </a:p>
          <a:p>
            <a:pPr lvl="1"/>
            <a:r>
              <a:rPr lang="en-US" altLang="ko-KR" sz="1600" dirty="0" smtClean="0"/>
              <a:t>add command ‘</a:t>
            </a:r>
            <a:r>
              <a:rPr lang="ko-KR" altLang="en-US" sz="1600" dirty="0" smtClean="0"/>
              <a:t>커맨드 이름</a:t>
            </a:r>
            <a:r>
              <a:rPr lang="en-US" altLang="ko-KR" sz="1600" dirty="0" smtClean="0"/>
              <a:t>'</a:t>
            </a:r>
          </a:p>
          <a:p>
            <a:pPr lvl="1"/>
            <a:r>
              <a:rPr lang="en-US" altLang="ko-KR" sz="1600" dirty="0" smtClean="0"/>
              <a:t>	label	‘</a:t>
            </a:r>
            <a:r>
              <a:rPr lang="ko-KR" altLang="en-US" sz="1600" dirty="0" smtClean="0"/>
              <a:t>화면에 보여질 </a:t>
            </a:r>
            <a:r>
              <a:rPr lang="en-US" altLang="ko-KR" sz="1600" dirty="0" smtClean="0"/>
              <a:t>Command</a:t>
            </a:r>
            <a:r>
              <a:rPr lang="ko-KR" altLang="en-US" sz="1600" dirty="0" smtClean="0"/>
              <a:t>의 이름</a:t>
            </a:r>
            <a:r>
              <a:rPr lang="en-US" altLang="ko-KR" sz="1600" dirty="0" smtClean="0"/>
              <a:t>'</a:t>
            </a:r>
          </a:p>
          <a:p>
            <a:pPr lvl="1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href</a:t>
            </a:r>
            <a:r>
              <a:rPr lang="en-US" altLang="ko-KR" sz="1600" dirty="0" smtClean="0"/>
              <a:t>	‘</a:t>
            </a:r>
            <a:r>
              <a:rPr lang="ko-KR" altLang="en-US" sz="1600" dirty="0" smtClean="0"/>
              <a:t>커맨드 실행했을 때 보여질 </a:t>
            </a:r>
            <a:r>
              <a:rPr lang="en-US" altLang="ko-KR" sz="1600" dirty="0" smtClean="0"/>
              <a:t>Link'</a:t>
            </a:r>
          </a:p>
          <a:p>
            <a:pPr lvl="1"/>
            <a:r>
              <a:rPr lang="en-US" altLang="ko-KR" sz="1600" dirty="0" smtClean="0"/>
              <a:t>	setting	'Registered Suite'	'</a:t>
            </a:r>
            <a:r>
              <a:rPr lang="en-US" altLang="ko-KR" sz="1600" dirty="0" err="1" smtClean="0"/>
              <a:t>ProgramCentral</a:t>
            </a:r>
            <a:r>
              <a:rPr lang="en-US" altLang="ko-KR" sz="1600" dirty="0" smtClean="0"/>
              <a:t>'</a:t>
            </a:r>
          </a:p>
          <a:p>
            <a:pPr lvl="1"/>
            <a:r>
              <a:rPr lang="en-US" altLang="ko-KR" sz="1600" dirty="0" smtClean="0"/>
              <a:t>;</a:t>
            </a:r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!symbolic Name</a:t>
            </a:r>
            <a:r>
              <a:rPr lang="ko-KR" altLang="en-US" sz="1600" dirty="0" smtClean="0"/>
              <a:t>을 생성해준다</a:t>
            </a:r>
            <a:r>
              <a:rPr lang="en-US" altLang="ko-KR" sz="1600" dirty="0" smtClean="0"/>
              <a:t>.</a:t>
            </a:r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add property "</a:t>
            </a:r>
            <a:r>
              <a:rPr lang="en-US" altLang="ko-KR" sz="1600" dirty="0" err="1" smtClean="0"/>
              <a:t>command_cclToDoListCommand</a:t>
            </a:r>
            <a:r>
              <a:rPr lang="en-US" altLang="ko-KR" sz="1600" dirty="0" smtClean="0"/>
              <a:t>" on program "eServiceSchemaVariableMapping.tcl" to command "</a:t>
            </a:r>
            <a:r>
              <a:rPr lang="en-US" altLang="ko-KR" sz="1600" dirty="0" err="1" smtClean="0"/>
              <a:t>cclToDoListCommand</a:t>
            </a:r>
            <a:r>
              <a:rPr lang="en-US" altLang="ko-KR" sz="1600" dirty="0" smtClean="0"/>
              <a:t>";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MQL(Menu &amp; Command)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590116"/>
            <a:ext cx="87154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Create (Menu)</a:t>
            </a:r>
          </a:p>
          <a:p>
            <a:pPr lvl="1"/>
            <a:r>
              <a:rPr lang="en-US" altLang="ko-KR" sz="1600" dirty="0" smtClean="0"/>
              <a:t>add menu ‘</a:t>
            </a:r>
            <a:r>
              <a:rPr lang="ko-KR" altLang="en-US" sz="1600" dirty="0" smtClean="0"/>
              <a:t>메뉴 이름</a:t>
            </a:r>
            <a:r>
              <a:rPr lang="en-US" altLang="ko-KR" sz="1600" dirty="0" smtClean="0"/>
              <a:t>'</a:t>
            </a:r>
          </a:p>
          <a:p>
            <a:r>
              <a:rPr lang="en-US" altLang="ko-KR" sz="1600" dirty="0" smtClean="0"/>
              <a:t>	label ‘</a:t>
            </a:r>
            <a:r>
              <a:rPr lang="ko-KR" altLang="en-US" sz="1600" dirty="0" smtClean="0"/>
              <a:t>화면에 보여질 </a:t>
            </a:r>
            <a:r>
              <a:rPr lang="en-US" altLang="ko-KR" sz="1600" dirty="0" smtClean="0"/>
              <a:t>Menu </a:t>
            </a:r>
            <a:r>
              <a:rPr lang="ko-KR" altLang="en-US" sz="1600" dirty="0" smtClean="0"/>
              <a:t>명</a:t>
            </a:r>
            <a:r>
              <a:rPr lang="en-US" altLang="ko-KR" sz="1600" dirty="0" smtClean="0"/>
              <a:t>‘</a:t>
            </a:r>
          </a:p>
          <a:p>
            <a:r>
              <a:rPr lang="en-US" altLang="ko-KR" sz="1600" dirty="0" smtClean="0"/>
              <a:t>	menu ‘</a:t>
            </a:r>
            <a:r>
              <a:rPr lang="ko-KR" altLang="en-US" sz="1600" dirty="0" smtClean="0"/>
              <a:t>하위 메뉴명칭</a:t>
            </a:r>
            <a:r>
              <a:rPr lang="en-US" altLang="ko-KR" sz="1600" dirty="0" smtClean="0"/>
              <a:t>‘</a:t>
            </a:r>
          </a:p>
          <a:p>
            <a:r>
              <a:rPr lang="en-US" altLang="ko-KR" sz="1600" dirty="0" smtClean="0"/>
              <a:t>	command ‘</a:t>
            </a:r>
            <a:r>
              <a:rPr lang="ko-KR" altLang="en-US" sz="1600" dirty="0" smtClean="0"/>
              <a:t>하위에 추가할 </a:t>
            </a:r>
            <a:r>
              <a:rPr lang="en-US" altLang="ko-KR" sz="1600" dirty="0" smtClean="0"/>
              <a:t>command’</a:t>
            </a:r>
          </a:p>
          <a:p>
            <a:r>
              <a:rPr lang="en-US" altLang="ko-KR" sz="1600" dirty="0" smtClean="0"/>
              <a:t>	setting	'Registered Suite'	'</a:t>
            </a:r>
            <a:r>
              <a:rPr lang="en-US" altLang="ko-KR" sz="1600" dirty="0" err="1" smtClean="0"/>
              <a:t>ProgramCentral</a:t>
            </a:r>
            <a:r>
              <a:rPr lang="en-US" altLang="ko-KR" sz="1600" dirty="0" smtClean="0"/>
              <a:t>‘;</a:t>
            </a:r>
          </a:p>
          <a:p>
            <a:r>
              <a:rPr lang="en-US" altLang="ko-KR" sz="1600" dirty="0" smtClean="0"/>
              <a:t>	</a:t>
            </a:r>
          </a:p>
          <a:p>
            <a:r>
              <a:rPr lang="en-US" altLang="ko-KR" sz="1600" dirty="0" smtClean="0"/>
              <a:t>       !Symbolic Name </a:t>
            </a:r>
            <a:r>
              <a:rPr lang="ko-KR" altLang="en-US" sz="1600" dirty="0" smtClean="0"/>
              <a:t>을 생성해준다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       </a:t>
            </a:r>
          </a:p>
          <a:p>
            <a:r>
              <a:rPr lang="en-US" altLang="ko-KR" sz="1600" dirty="0" smtClean="0"/>
              <a:t>       add property "</a:t>
            </a:r>
            <a:r>
              <a:rPr lang="en-US" altLang="ko-KR" sz="1600" dirty="0" err="1" smtClean="0"/>
              <a:t>menu_cclToDoListActionsToolbar</a:t>
            </a:r>
            <a:r>
              <a:rPr lang="en-US" altLang="ko-KR" sz="1600" dirty="0" smtClean="0"/>
              <a:t>" on program 	"eServiceSchemaVariableMapping.tcl" to menu "</a:t>
            </a:r>
            <a:r>
              <a:rPr lang="en-US" altLang="ko-KR" sz="1600" dirty="0" err="1" smtClean="0"/>
              <a:t>cclToDoListActionsToolbar</a:t>
            </a:r>
            <a:r>
              <a:rPr lang="en-US" altLang="ko-KR" sz="1600" dirty="0" smtClean="0"/>
              <a:t>";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(Menu &amp; Command)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590116"/>
            <a:ext cx="5357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Command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28596" y="1000109"/>
          <a:ext cx="8358246" cy="5464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904"/>
                <a:gridCol w="999426"/>
                <a:gridCol w="1428760"/>
                <a:gridCol w="1928826"/>
                <a:gridCol w="2500330"/>
              </a:tblGrid>
              <a:tr h="2916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Setting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href</a:t>
                      </a:r>
                      <a:endParaRPr lang="ko-KR" altLang="en-US" dirty="0"/>
                    </a:p>
                  </a:txBody>
                  <a:tcPr/>
                </a:tc>
              </a:tr>
              <a:tr h="243018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cclToDoListCommand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emxProgramCentral.Command.ToDoList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Target Location</a:t>
                      </a:r>
                      <a:endParaRPr lang="en-US" altLang="ko-KR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content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${COMMON_DIR}/</a:t>
                      </a:r>
                      <a:r>
                        <a:rPr lang="en-US" altLang="ko-KR" sz="1200" dirty="0" err="1" smtClean="0"/>
                        <a:t>emxIndentedTable.jsp?table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cclToDoListTable&amp;program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emxProgram:getcclToDoList&amp;header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emxProgramCentral.header.cclToDoList&amp;selection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multiple&amp;toolbar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cclToDoListActionsToolbar</a:t>
                      </a:r>
                      <a:endParaRPr lang="ko-KR" altLang="en-US" sz="1200" dirty="0"/>
                    </a:p>
                  </a:txBody>
                  <a:tcPr/>
                </a:tc>
              </a:tr>
              <a:tr h="850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smtClean="0"/>
                        <a:t>Registered Suite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 smtClean="0"/>
                        <a:t>ProgramCentral</a:t>
                      </a:r>
                      <a:endParaRPr lang="ko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018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cclToDoListCreateCommand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emxProgramCentral.Command.ToDoListCreate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Target Location</a:t>
                      </a:r>
                      <a:endParaRPr lang="en-US" altLang="ko-KR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popup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${COMMON_DIR}/</a:t>
                      </a:r>
                      <a:r>
                        <a:rPr lang="en-US" altLang="ko-KR" sz="1200" dirty="0" err="1" smtClean="0"/>
                        <a:t>emxCreate.jsp?form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cclToDoCreateForm&amp;type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type_cclToDoList&amp;policy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policy_cclToDoListPolicy&amp;typeChooser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false&amp;submitAction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treeContent&amp;header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emxProgramCentral.Command.ToDoListCreate&amp;HelpMarker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emxhelpsoftwarefilecreate</a:t>
                      </a:r>
                      <a:endParaRPr lang="ko-KR" altLang="en-US" sz="1200" dirty="0"/>
                    </a:p>
                  </a:txBody>
                  <a:tcPr/>
                </a:tc>
              </a:tr>
              <a:tr h="996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smtClean="0"/>
                        <a:t>Registered Suite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 smtClean="0"/>
                        <a:t>ProgramCentral</a:t>
                      </a:r>
                      <a:endParaRPr lang="ko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753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cclToDoListDeleteCommand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emxProgramCentral.Command.ToDoListDelete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Target Location</a:t>
                      </a:r>
                      <a:endParaRPr lang="en-US" altLang="ko-KR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err="1" smtClean="0"/>
                        <a:t>hiddenFrame</a:t>
                      </a:r>
                      <a:endParaRPr lang="ko-KR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${COMMON_DIR}/emxGenericDeleteProcess.jsp</a:t>
                      </a:r>
                      <a:endParaRPr lang="ko-KR" altLang="en-US" sz="1200" dirty="0"/>
                    </a:p>
                  </a:txBody>
                  <a:tcPr/>
                </a:tc>
              </a:tr>
              <a:tr h="753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smtClean="0"/>
                        <a:t>Confirm Message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err="1" smtClean="0"/>
                        <a:t>emxProgramCentral.GenericDelete.confirmMessage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3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smtClean="0"/>
                        <a:t>Registered Suite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 smtClean="0"/>
                        <a:t>ProgramCentral</a:t>
                      </a:r>
                      <a:endParaRPr lang="ko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7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Submit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427016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" y="80558"/>
            <a:ext cx="664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실습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(Menu &amp; Command)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44" y="590116"/>
            <a:ext cx="5357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 smtClean="0"/>
              <a:t> Menu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28596" y="1000108"/>
          <a:ext cx="8358246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904"/>
                <a:gridCol w="999426"/>
                <a:gridCol w="1428760"/>
                <a:gridCol w="2928252"/>
                <a:gridCol w="150090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Setting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Command</a:t>
                      </a:r>
                      <a:r>
                        <a:rPr lang="en-US" altLang="ko-KR" baseline="0" dirty="0" smtClean="0"/>
                        <a:t> or Menu</a:t>
                      </a:r>
                      <a:endParaRPr lang="ko-KR" altLang="en-US" dirty="0"/>
                    </a:p>
                  </a:txBody>
                  <a:tcPr/>
                </a:tc>
              </a:tr>
              <a:tr h="1507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cclToDoListActionsToolbar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emxProgramCentral.Menu.ToDoListActions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smtClean="0"/>
                        <a:t>Registered Suite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 smtClean="0"/>
                        <a:t>ProgramCentral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cclToDoListActions</a:t>
                      </a:r>
                      <a:endParaRPr lang="ko-KR" altLang="en-US" sz="1200" dirty="0"/>
                    </a:p>
                  </a:txBody>
                  <a:tcPr/>
                </a:tc>
              </a:tr>
              <a:tr h="172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cclToDoListActions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emxProgramCentral.Menu.Actions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smtClean="0"/>
                        <a:t>Registered Suite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 smtClean="0"/>
                        <a:t>ProgramCentral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cclToDoListCreateCommand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err="1" smtClean="0"/>
                        <a:t>cclToDoListDeleteCommand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  <a:tr h="172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type_cclToDoList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${NAME}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smtClean="0"/>
                        <a:t>Registered Suite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 smtClean="0"/>
                        <a:t>ProgramCentral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href</a:t>
                      </a:r>
                      <a:r>
                        <a:rPr lang="en-US" altLang="ko-KR" sz="1200" dirty="0" smtClean="0"/>
                        <a:t> ${COMMON_DIR}/</a:t>
                      </a:r>
                      <a:r>
                        <a:rPr lang="en-US" altLang="ko-KR" sz="1200" dirty="0" err="1" smtClean="0"/>
                        <a:t>emxForm.jsp?form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cclToDoViewForm&amp;editLink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true&amp;mode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view&amp;formHeader</a:t>
                      </a:r>
                      <a:r>
                        <a:rPr lang="en-US" altLang="ko-KR" sz="1200" dirty="0" smtClean="0"/>
                        <a:t>=</a:t>
                      </a:r>
                      <a:r>
                        <a:rPr lang="en-US" altLang="ko-KR" sz="1200" dirty="0" err="1" smtClean="0"/>
                        <a:t>emxProgramCentral.Command.ToDoList</a:t>
                      </a:r>
                      <a:endParaRPr lang="ko-KR" altLang="en-US" sz="1200" dirty="0"/>
                    </a:p>
                  </a:txBody>
                  <a:tcPr/>
                </a:tc>
              </a:tr>
              <a:tr h="172720"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! </a:t>
                      </a:r>
                      <a:r>
                        <a:rPr lang="en-US" altLang="ko-KR" sz="1400" dirty="0" err="1" smtClean="0"/>
                        <a:t>type_cclToDoList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는 </a:t>
                      </a:r>
                      <a:r>
                        <a:rPr lang="en-US" altLang="ko-KR" sz="1400" dirty="0" smtClean="0"/>
                        <a:t>Tree </a:t>
                      </a:r>
                      <a:r>
                        <a:rPr lang="ko-KR" altLang="en-US" sz="1400" dirty="0" smtClean="0"/>
                        <a:t>메뉴를 </a:t>
                      </a:r>
                      <a:r>
                        <a:rPr lang="ko-KR" altLang="en-US" sz="1400" dirty="0" err="1" smtClean="0"/>
                        <a:t>쓰기위해</a:t>
                      </a:r>
                      <a:r>
                        <a:rPr lang="ko-KR" altLang="en-US" sz="1400" dirty="0" smtClean="0"/>
                        <a:t>  </a:t>
                      </a:r>
                      <a:r>
                        <a:rPr lang="en-US" altLang="ko-KR" sz="1400" dirty="0" smtClean="0"/>
                        <a:t>menu</a:t>
                      </a:r>
                      <a:r>
                        <a:rPr lang="en-US" altLang="ko-KR" sz="1400" baseline="0" dirty="0" smtClean="0"/>
                        <a:t> ‘Tree’</a:t>
                      </a:r>
                      <a:r>
                        <a:rPr lang="ko-KR" altLang="en-US" sz="1400" baseline="0" dirty="0" smtClean="0"/>
                        <a:t>에 하위 </a:t>
                      </a:r>
                      <a:r>
                        <a:rPr lang="en-US" altLang="ko-KR" sz="1400" baseline="0" dirty="0" smtClean="0"/>
                        <a:t>menu</a:t>
                      </a:r>
                      <a:r>
                        <a:rPr lang="ko-KR" altLang="en-US" sz="1400" baseline="0" dirty="0" smtClean="0"/>
                        <a:t>로 추가 시켜주어야 한다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mod menu ‘Tree’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add menu ‘</a:t>
                      </a:r>
                      <a:r>
                        <a:rPr lang="en-US" altLang="ko-KR" sz="1400" baseline="0" dirty="0" err="1" smtClean="0"/>
                        <a:t>type_cclToDoList</a:t>
                      </a:r>
                      <a:r>
                        <a:rPr lang="en-US" altLang="ko-KR" sz="1400" baseline="0" dirty="0" smtClean="0"/>
                        <a:t>’;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3076</TotalTime>
  <Words>8302</Words>
  <Application>Microsoft Office PowerPoint</Application>
  <PresentationFormat>화면 슬라이드 쇼(4:3)</PresentationFormat>
  <Paragraphs>1799</Paragraphs>
  <Slides>172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172</vt:i4>
      </vt:variant>
    </vt:vector>
  </HeadingPairs>
  <TitlesOfParts>
    <vt:vector size="17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</vt:vector>
  </TitlesOfParts>
  <Company>MyCompany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NJC</dc:creator>
  <cp:lastModifiedBy>NJC</cp:lastModifiedBy>
  <cp:revision>671</cp:revision>
  <dcterms:created xsi:type="dcterms:W3CDTF">2017-10-26T01:24:33Z</dcterms:created>
  <dcterms:modified xsi:type="dcterms:W3CDTF">2017-11-02T04:44:21Z</dcterms:modified>
</cp:coreProperties>
</file>